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KZ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B67F9A-847E-4C9C-8BB4-26DD794696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346198"/>
            <a:ext cx="8791575" cy="1909763"/>
          </a:xfrm>
        </p:spPr>
        <p:txBody>
          <a:bodyPr>
            <a:normAutofit/>
          </a:bodyPr>
          <a:lstStyle/>
          <a:p>
            <a:pPr algn="ctr"/>
            <a:r>
              <a:rPr lang="kk-KZ" sz="3200" dirty="0"/>
              <a:t>Микроорганизмдер генетикасы</a:t>
            </a:r>
            <a:r>
              <a:rPr lang="en-US" sz="3200" dirty="0"/>
              <a:t>.</a:t>
            </a:r>
            <a:r>
              <a:rPr lang="kk-KZ" sz="3200" dirty="0"/>
              <a:t>мУТАЦИЯЛАР</a:t>
            </a:r>
            <a:r>
              <a:rPr lang="en-US" sz="3200" dirty="0"/>
              <a:t>.</a:t>
            </a:r>
            <a:r>
              <a:rPr lang="kk-KZ" sz="3200" dirty="0"/>
              <a:t>Бактериялар мен вирустардың рекомбинациялары</a:t>
            </a:r>
            <a:r>
              <a:rPr lang="en-US" sz="3200" dirty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83898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6EFCF1-6DAC-4EEC-B6B6-17D3F6F46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05482"/>
          </a:xfrm>
        </p:spPr>
        <p:txBody>
          <a:bodyPr/>
          <a:lstStyle/>
          <a:p>
            <a:pPr algn="ctr"/>
            <a:r>
              <a:rPr lang="ru-RU" dirty="0" err="1"/>
              <a:t>Гендік</a:t>
            </a:r>
            <a:r>
              <a:rPr lang="ru-RU" dirty="0"/>
              <a:t> мутация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9CC069-CE22-43EF-8C7F-07C5242183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524000"/>
            <a:ext cx="9905999" cy="4943061"/>
          </a:xfrm>
        </p:spPr>
        <p:txBody>
          <a:bodyPr/>
          <a:lstStyle/>
          <a:p>
            <a:r>
              <a:rPr lang="ru-RU" dirty="0" err="1"/>
              <a:t>Гендік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нүктелік</a:t>
            </a:r>
            <a:r>
              <a:rPr lang="ru-RU" dirty="0"/>
              <a:t> мутация </a:t>
            </a:r>
            <a:r>
              <a:rPr lang="ru-RU" dirty="0" err="1"/>
              <a:t>деп</a:t>
            </a:r>
            <a:r>
              <a:rPr lang="ru-RU" dirty="0"/>
              <a:t> ДНҚ </a:t>
            </a:r>
            <a:r>
              <a:rPr lang="ru-RU" dirty="0" err="1"/>
              <a:t>молекуласының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бөлігінде</a:t>
            </a:r>
            <a:r>
              <a:rPr lang="ru-RU" dirty="0"/>
              <a:t> </a:t>
            </a:r>
            <a:r>
              <a:rPr lang="ru-RU" dirty="0" err="1"/>
              <a:t>нуклеотидтердің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 </a:t>
            </a:r>
            <a:r>
              <a:rPr lang="ru-RU" dirty="0" err="1"/>
              <a:t>тізбегінің</a:t>
            </a:r>
            <a:r>
              <a:rPr lang="ru-RU" dirty="0"/>
              <a:t> </a:t>
            </a:r>
            <a:r>
              <a:rPr lang="ru-RU" dirty="0" err="1"/>
              <a:t>өзгеруін</a:t>
            </a:r>
            <a:r>
              <a:rPr lang="ru-RU" dirty="0"/>
              <a:t> </a:t>
            </a:r>
            <a:r>
              <a:rPr lang="ru-RU" dirty="0" err="1"/>
              <a:t>айтады</a:t>
            </a:r>
            <a:r>
              <a:rPr lang="ru-RU" dirty="0"/>
              <a:t>.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молекулалық</a:t>
            </a:r>
            <a:r>
              <a:rPr lang="ru-RU" dirty="0"/>
              <a:t> </a:t>
            </a:r>
            <a:r>
              <a:rPr lang="ru-RU" dirty="0" err="1"/>
              <a:t>деңгейде</a:t>
            </a:r>
            <a:r>
              <a:rPr lang="ru-RU" dirty="0"/>
              <a:t> </a:t>
            </a:r>
            <a:r>
              <a:rPr lang="ru-RU" dirty="0" err="1"/>
              <a:t>өтеді</a:t>
            </a:r>
            <a:r>
              <a:rPr lang="ru-RU" dirty="0"/>
              <a:t>, микроскоп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көрінбейді</a:t>
            </a:r>
            <a:r>
              <a:rPr lang="ru-RU" dirty="0"/>
              <a:t>. Мутация </a:t>
            </a:r>
            <a:r>
              <a:rPr lang="ru-RU" dirty="0" err="1"/>
              <a:t>нәтижесінде</a:t>
            </a:r>
            <a:r>
              <a:rPr lang="ru-RU" dirty="0"/>
              <a:t> </a:t>
            </a:r>
            <a:r>
              <a:rPr lang="ru-RU" dirty="0" err="1"/>
              <a:t>ағза</a:t>
            </a:r>
            <a:r>
              <a:rPr lang="ru-RU" dirty="0"/>
              <a:t> </a:t>
            </a:r>
            <a:r>
              <a:rPr lang="ru-RU" dirty="0" err="1"/>
              <a:t>биохимиялық</a:t>
            </a:r>
            <a:r>
              <a:rPr lang="ru-RU" dirty="0"/>
              <a:t>, </a:t>
            </a:r>
            <a:r>
              <a:rPr lang="ru-RU" dirty="0" err="1"/>
              <a:t>физиологиялық</a:t>
            </a:r>
            <a:r>
              <a:rPr lang="ru-RU" dirty="0"/>
              <a:t>, </a:t>
            </a:r>
            <a:r>
              <a:rPr lang="ru-RU" dirty="0" err="1"/>
              <a:t>морфологиялық</a:t>
            </a:r>
            <a:r>
              <a:rPr lang="ru-RU" dirty="0"/>
              <a:t> </a:t>
            </a:r>
            <a:r>
              <a:rPr lang="ru-RU" dirty="0" err="1"/>
              <a:t>өзгерістерге</a:t>
            </a:r>
            <a:r>
              <a:rPr lang="ru-RU" dirty="0"/>
              <a:t> </a:t>
            </a:r>
            <a:r>
              <a:rPr lang="ru-RU" dirty="0" err="1"/>
              <a:t>ұшырайды</a:t>
            </a:r>
            <a:r>
              <a:rPr lang="ru-RU" dirty="0"/>
              <a:t>. </a:t>
            </a:r>
            <a:r>
              <a:rPr lang="ru-RU" dirty="0" err="1"/>
              <a:t>Организмдегі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өзгерістер</a:t>
            </a:r>
            <a:r>
              <a:rPr lang="ru-RU" dirty="0"/>
              <a:t> </a:t>
            </a:r>
            <a:r>
              <a:rPr lang="ru-RU" dirty="0" err="1"/>
              <a:t>бірден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біраз</a:t>
            </a:r>
            <a:r>
              <a:rPr lang="ru-RU" dirty="0"/>
              <a:t> </a:t>
            </a:r>
            <a:r>
              <a:rPr lang="ru-RU" dirty="0" err="1"/>
              <a:t>уақыттан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біртіндеп</a:t>
            </a:r>
            <a:r>
              <a:rPr lang="ru-RU" dirty="0"/>
              <a:t> </a:t>
            </a:r>
            <a:r>
              <a:rPr lang="ru-RU" dirty="0" err="1"/>
              <a:t>байқала</a:t>
            </a:r>
            <a:r>
              <a:rPr lang="ru-RU" dirty="0"/>
              <a:t> </a:t>
            </a:r>
            <a:r>
              <a:rPr lang="ru-RU" dirty="0" err="1"/>
              <a:t>бастайды</a:t>
            </a:r>
            <a:r>
              <a:rPr lang="ru-RU" dirty="0"/>
              <a:t>. </a:t>
            </a:r>
            <a:r>
              <a:rPr lang="ru-RU" dirty="0" err="1"/>
              <a:t>Полиплоидты</a:t>
            </a:r>
            <a:r>
              <a:rPr lang="ru-RU" dirty="0"/>
              <a:t> </a:t>
            </a:r>
            <a:r>
              <a:rPr lang="ru-RU" dirty="0" err="1"/>
              <a:t>мутанттардың</a:t>
            </a:r>
            <a:r>
              <a:rPr lang="ru-RU" dirty="0"/>
              <a:t> </a:t>
            </a:r>
            <a:r>
              <a:rPr lang="ru-RU" dirty="0" err="1"/>
              <a:t>клеткалары</a:t>
            </a:r>
            <a:r>
              <a:rPr lang="ru-RU" dirty="0"/>
              <a:t> мен </a:t>
            </a:r>
            <a:r>
              <a:rPr lang="ru-RU" dirty="0" err="1"/>
              <a:t>органдарының</a:t>
            </a:r>
            <a:r>
              <a:rPr lang="ru-RU" dirty="0"/>
              <a:t> </a:t>
            </a:r>
            <a:r>
              <a:rPr lang="ru-RU" dirty="0" err="1"/>
              <a:t>көлемі</a:t>
            </a:r>
            <a:r>
              <a:rPr lang="ru-RU" dirty="0"/>
              <a:t> </a:t>
            </a:r>
            <a:r>
              <a:rPr lang="ru-RU" dirty="0" err="1"/>
              <a:t>ұлғайып</a:t>
            </a:r>
            <a:r>
              <a:rPr lang="ru-RU" dirty="0"/>
              <a:t>, хромосома </a:t>
            </a:r>
            <a:r>
              <a:rPr lang="ru-RU" dirty="0" err="1"/>
              <a:t>жиынтығы</a:t>
            </a:r>
            <a:r>
              <a:rPr lang="ru-RU" dirty="0"/>
              <a:t> </a:t>
            </a:r>
            <a:r>
              <a:rPr lang="ru-RU" dirty="0" err="1"/>
              <a:t>жұп</a:t>
            </a:r>
            <a:r>
              <a:rPr lang="ru-RU" dirty="0"/>
              <a:t> </a:t>
            </a:r>
            <a:r>
              <a:rPr lang="ru-RU" dirty="0" err="1"/>
              <a:t>болса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ұрпақ</a:t>
            </a:r>
            <a:r>
              <a:rPr lang="ru-RU" dirty="0"/>
              <a:t> беру </a:t>
            </a:r>
            <a:r>
              <a:rPr lang="ru-RU" dirty="0" err="1"/>
              <a:t>қабілеті</a:t>
            </a:r>
            <a:r>
              <a:rPr lang="ru-RU" dirty="0"/>
              <a:t> </a:t>
            </a:r>
            <a:r>
              <a:rPr lang="ru-RU" dirty="0" err="1"/>
              <a:t>сақталады</a:t>
            </a:r>
            <a:r>
              <a:rPr lang="ru-RU" dirty="0"/>
              <a:t>, ал </a:t>
            </a:r>
            <a:r>
              <a:rPr lang="ru-RU" dirty="0" err="1"/>
              <a:t>тақ</a:t>
            </a:r>
            <a:r>
              <a:rPr lang="ru-RU" dirty="0"/>
              <a:t> </a:t>
            </a:r>
            <a:r>
              <a:rPr lang="ru-RU" dirty="0" err="1"/>
              <a:t>болса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қабілеті</a:t>
            </a:r>
            <a:r>
              <a:rPr lang="ru-RU" dirty="0"/>
              <a:t> </a:t>
            </a:r>
            <a:r>
              <a:rPr lang="ru-RU" dirty="0" err="1"/>
              <a:t>сақталмайды</a:t>
            </a:r>
            <a:r>
              <a:rPr lang="ru-RU" dirty="0"/>
              <a:t>. </a:t>
            </a:r>
            <a:r>
              <a:rPr lang="ru-RU" dirty="0" err="1"/>
              <a:t>Гендік</a:t>
            </a:r>
            <a:r>
              <a:rPr lang="ru-RU" dirty="0"/>
              <a:t> мутация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ағза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өзгеріске</a:t>
            </a:r>
            <a:r>
              <a:rPr lang="ru-RU" dirty="0"/>
              <a:t> </a:t>
            </a:r>
            <a:r>
              <a:rPr lang="ru-RU" dirty="0" err="1"/>
              <a:t>ұшырайды</a:t>
            </a:r>
            <a:r>
              <a:rPr lang="ru-RU" dirty="0"/>
              <a:t>. </a:t>
            </a:r>
            <a:r>
              <a:rPr lang="ru-RU" dirty="0" err="1"/>
              <a:t>Кейде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геннің</a:t>
            </a:r>
            <a:r>
              <a:rPr lang="ru-RU" dirty="0"/>
              <a:t> </a:t>
            </a:r>
            <a:r>
              <a:rPr lang="ru-RU" dirty="0" err="1"/>
              <a:t>өзгеруінен</a:t>
            </a:r>
            <a:r>
              <a:rPr lang="ru-RU" dirty="0"/>
              <a:t> </a:t>
            </a:r>
            <a:r>
              <a:rPr lang="ru-RU" dirty="0" err="1"/>
              <a:t>ағзаның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белгі-қасиеттері</a:t>
            </a:r>
            <a:r>
              <a:rPr lang="ru-RU" dirty="0"/>
              <a:t> </a:t>
            </a:r>
            <a:r>
              <a:rPr lang="ru-RU" dirty="0" err="1"/>
              <a:t>өзгереді</a:t>
            </a:r>
            <a:r>
              <a:rPr lang="ru-RU" dirty="0"/>
              <a:t> (плейотропия).</a:t>
            </a:r>
          </a:p>
        </p:txBody>
      </p:sp>
    </p:spTree>
    <p:extLst>
      <p:ext uri="{BB962C8B-B14F-4D97-AF65-F5344CB8AC3E}">
        <p14:creationId xmlns:p14="http://schemas.microsoft.com/office/powerpoint/2010/main" val="2297011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B864480-EDD0-4FD9-8677-CEFB7FEED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649357"/>
            <a:ext cx="9905999" cy="5698434"/>
          </a:xfrm>
        </p:spPr>
        <p:txBody>
          <a:bodyPr/>
          <a:lstStyle/>
          <a:p>
            <a:r>
              <a:rPr lang="ru-RU" dirty="0" err="1"/>
              <a:t>Гендік</a:t>
            </a:r>
            <a:r>
              <a:rPr lang="ru-RU" dirty="0"/>
              <a:t> мутация </a:t>
            </a:r>
            <a:r>
              <a:rPr lang="ru-RU" dirty="0" err="1"/>
              <a:t>доминантты</a:t>
            </a:r>
            <a:r>
              <a:rPr lang="ru-RU" dirty="0"/>
              <a:t> (</a:t>
            </a:r>
            <a:r>
              <a:rPr lang="ru-RU" dirty="0" err="1"/>
              <a:t>басыңқы</a:t>
            </a:r>
            <a:r>
              <a:rPr lang="ru-RU" dirty="0"/>
              <a:t>),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доминантты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рецессивті</a:t>
            </a:r>
            <a:r>
              <a:rPr lang="ru-RU" dirty="0"/>
              <a:t> (</a:t>
            </a:r>
            <a:r>
              <a:rPr lang="ru-RU" dirty="0" err="1"/>
              <a:t>басылыңқы</a:t>
            </a:r>
            <a:r>
              <a:rPr lang="ru-RU" dirty="0"/>
              <a:t>)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Хромосомалық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гендік</a:t>
            </a:r>
            <a:r>
              <a:rPr lang="ru-RU" dirty="0"/>
              <a:t> </a:t>
            </a:r>
            <a:r>
              <a:rPr lang="ru-RU" dirty="0" err="1"/>
              <a:t>мутациялардың</a:t>
            </a:r>
            <a:r>
              <a:rPr lang="ru-RU" dirty="0"/>
              <a:t> </a:t>
            </a:r>
            <a:r>
              <a:rPr lang="ru-RU" dirty="0" err="1"/>
              <a:t>себебі</a:t>
            </a:r>
            <a:r>
              <a:rPr lang="ru-RU" dirty="0"/>
              <a:t> </a:t>
            </a:r>
            <a:r>
              <a:rPr lang="ru-RU" dirty="0" err="1"/>
              <a:t>көпке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белгісіз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келді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өзгерістер</a:t>
            </a:r>
            <a:r>
              <a:rPr lang="ru-RU" dirty="0"/>
              <a:t> </a:t>
            </a:r>
            <a:r>
              <a:rPr lang="ru-RU" dirty="0" err="1"/>
              <a:t>ағзаға</a:t>
            </a:r>
            <a:r>
              <a:rPr lang="ru-RU" dirty="0"/>
              <a:t>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физикалық</a:t>
            </a:r>
            <a:r>
              <a:rPr lang="ru-RU" dirty="0"/>
              <a:t>, </a:t>
            </a:r>
            <a:r>
              <a:rPr lang="ru-RU" dirty="0" err="1"/>
              <a:t>химиялық</a:t>
            </a:r>
            <a:r>
              <a:rPr lang="ru-RU" dirty="0"/>
              <a:t> </a:t>
            </a:r>
            <a:r>
              <a:rPr lang="ru-RU" dirty="0" err="1"/>
              <a:t>факторлар</a:t>
            </a:r>
            <a:r>
              <a:rPr lang="ru-RU" dirty="0"/>
              <a:t> – </a:t>
            </a:r>
            <a:r>
              <a:rPr lang="ru-RU" dirty="0" err="1"/>
              <a:t>мутагендердің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етуінен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</a:p>
          <a:p>
            <a:r>
              <a:rPr lang="ru-RU" dirty="0"/>
              <a:t>Мутация </a:t>
            </a:r>
            <a:r>
              <a:rPr lang="ru-RU" dirty="0" err="1"/>
              <a:t>көпшілік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err="1"/>
              <a:t>ағза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зиянды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келеді</a:t>
            </a:r>
            <a:r>
              <a:rPr lang="ru-RU" dirty="0"/>
              <a:t>.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тұқым</a:t>
            </a:r>
            <a:r>
              <a:rPr lang="ru-RU" dirty="0"/>
              <a:t> </a:t>
            </a:r>
            <a:r>
              <a:rPr lang="ru-RU" dirty="0" err="1"/>
              <a:t>қуалайтын</a:t>
            </a:r>
            <a:r>
              <a:rPr lang="ru-RU" dirty="0"/>
              <a:t> </a:t>
            </a:r>
            <a:r>
              <a:rPr lang="ru-RU" dirty="0" err="1"/>
              <a:t>аурулар</a:t>
            </a:r>
            <a:r>
              <a:rPr lang="ru-RU" dirty="0"/>
              <a:t> мен </a:t>
            </a:r>
            <a:r>
              <a:rPr lang="ru-RU" dirty="0" err="1"/>
              <a:t>кемістіктерді</a:t>
            </a:r>
            <a:r>
              <a:rPr lang="ru-RU" dirty="0"/>
              <a:t> </a:t>
            </a:r>
            <a:r>
              <a:rPr lang="ru-RU" dirty="0" err="1"/>
              <a:t>тудырып</a:t>
            </a:r>
            <a:r>
              <a:rPr lang="ru-RU" dirty="0"/>
              <a:t>, </a:t>
            </a:r>
            <a:r>
              <a:rPr lang="ru-RU" dirty="0" err="1"/>
              <a:t>кейде</a:t>
            </a:r>
            <a:r>
              <a:rPr lang="ru-RU" dirty="0"/>
              <a:t> </a:t>
            </a:r>
            <a:r>
              <a:rPr lang="ru-RU" dirty="0" err="1"/>
              <a:t>тіпті</a:t>
            </a:r>
            <a:r>
              <a:rPr lang="ru-RU" dirty="0"/>
              <a:t> </a:t>
            </a:r>
            <a:r>
              <a:rPr lang="ru-RU" dirty="0" err="1"/>
              <a:t>өлімге</a:t>
            </a:r>
            <a:r>
              <a:rPr lang="ru-RU" dirty="0"/>
              <a:t> </a:t>
            </a:r>
            <a:r>
              <a:rPr lang="ru-RU" dirty="0" err="1"/>
              <a:t>душар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мутациялар</a:t>
            </a:r>
            <a:r>
              <a:rPr lang="ru-RU" dirty="0"/>
              <a:t> </a:t>
            </a:r>
            <a:r>
              <a:rPr lang="ru-RU" dirty="0" err="1"/>
              <a:t>ағзаға</a:t>
            </a:r>
            <a:r>
              <a:rPr lang="ru-RU" dirty="0"/>
              <a:t> </a:t>
            </a:r>
            <a:r>
              <a:rPr lang="ru-RU" dirty="0" err="1"/>
              <a:t>пайдалы</a:t>
            </a:r>
            <a:r>
              <a:rPr lang="ru-RU" dirty="0"/>
              <a:t> </a:t>
            </a:r>
            <a:r>
              <a:rPr lang="ru-RU" dirty="0" err="1"/>
              <a:t>өзгерістер</a:t>
            </a:r>
            <a:r>
              <a:rPr lang="ru-RU" dirty="0"/>
              <a:t> де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келеді</a:t>
            </a:r>
            <a:r>
              <a:rPr lang="ru-RU" dirty="0"/>
              <a:t>. 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ru-RU" dirty="0" err="1"/>
              <a:t>гендік</a:t>
            </a:r>
            <a:r>
              <a:rPr lang="ru-RU" dirty="0"/>
              <a:t> мутация (</a:t>
            </a:r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қолдан</a:t>
            </a:r>
            <a:r>
              <a:rPr lang="ru-RU" dirty="0"/>
              <a:t> </a:t>
            </a:r>
            <a:r>
              <a:rPr lang="ru-RU" dirty="0" err="1"/>
              <a:t>сұрыптауға</a:t>
            </a:r>
            <a:r>
              <a:rPr lang="ru-RU" dirty="0"/>
              <a:t> </a:t>
            </a:r>
            <a:r>
              <a:rPr lang="ru-RU" dirty="0" err="1"/>
              <a:t>қажетті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материал </a:t>
            </a:r>
            <a:r>
              <a:rPr lang="ru-RU" dirty="0" err="1"/>
              <a:t>береді</a:t>
            </a:r>
            <a:r>
              <a:rPr lang="ru-RU" dirty="0"/>
              <a:t>) </a:t>
            </a:r>
            <a:r>
              <a:rPr lang="ru-RU" dirty="0" err="1"/>
              <a:t>өсімдіктер</a:t>
            </a:r>
            <a:r>
              <a:rPr lang="ru-RU" dirty="0"/>
              <a:t>, </a:t>
            </a:r>
            <a:r>
              <a:rPr lang="ru-RU" dirty="0" err="1"/>
              <a:t>жануарлар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микроазғаларды</a:t>
            </a:r>
            <a:r>
              <a:rPr lang="ru-RU" dirty="0"/>
              <a:t> </a:t>
            </a:r>
            <a:r>
              <a:rPr lang="ru-RU" dirty="0" err="1"/>
              <a:t>сұрыптау</a:t>
            </a:r>
            <a:r>
              <a:rPr lang="ru-RU" dirty="0"/>
              <a:t> </a:t>
            </a:r>
            <a:r>
              <a:rPr lang="ru-RU" dirty="0" err="1"/>
              <a:t>жолымен</a:t>
            </a:r>
            <a:r>
              <a:rPr lang="ru-RU" dirty="0"/>
              <a:t>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түрін</a:t>
            </a:r>
            <a:r>
              <a:rPr lang="ru-RU" dirty="0"/>
              <a:t> </a:t>
            </a:r>
            <a:r>
              <a:rPr lang="ru-RU" dirty="0" err="1"/>
              <a:t>алғанда</a:t>
            </a:r>
            <a:r>
              <a:rPr lang="ru-RU" dirty="0"/>
              <a:t>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қасиеттерін</a:t>
            </a:r>
            <a:r>
              <a:rPr lang="ru-RU" dirty="0"/>
              <a:t> </a:t>
            </a:r>
            <a:r>
              <a:rPr lang="ru-RU" dirty="0" err="1"/>
              <a:t>жақсартады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72144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1D5B52-4F0E-4F1E-81F5-82FAC57B0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459492"/>
            <a:ext cx="9905998" cy="931986"/>
          </a:xfrm>
        </p:spPr>
        <p:txBody>
          <a:bodyPr/>
          <a:lstStyle/>
          <a:p>
            <a:pPr algn="ctr"/>
            <a:r>
              <a:rPr lang="ru-RU" dirty="0" err="1"/>
              <a:t>Генетикалық</a:t>
            </a:r>
            <a:r>
              <a:rPr lang="ru-RU" dirty="0"/>
              <a:t> рекомбинация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6B6093-49FA-413C-BEB8-ED5F80B83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91478"/>
            <a:ext cx="9905999" cy="500703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 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торшаны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вируспен</a:t>
            </a:r>
            <a:r>
              <a:rPr lang="ru-RU" dirty="0"/>
              <a:t> </a:t>
            </a:r>
            <a:r>
              <a:rPr lang="ru-RU" dirty="0" err="1"/>
              <a:t>зақымдағанда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будандасу</a:t>
            </a:r>
            <a:r>
              <a:rPr lang="ru-RU" dirty="0"/>
              <a:t>. </a:t>
            </a:r>
            <a:r>
              <a:rPr lang="ru-RU" dirty="0" err="1"/>
              <a:t>Генетикалық</a:t>
            </a:r>
            <a:r>
              <a:rPr lang="ru-RU" dirty="0"/>
              <a:t> рекомбинация </a:t>
            </a:r>
            <a:r>
              <a:rPr lang="ru-RU" dirty="0" err="1"/>
              <a:t>нәтижесінде</a:t>
            </a:r>
            <a:r>
              <a:rPr lang="ru-RU" dirty="0"/>
              <a:t> </a:t>
            </a:r>
            <a:r>
              <a:rPr lang="ru-RU" dirty="0" err="1"/>
              <a:t>аналық</a:t>
            </a:r>
            <a:r>
              <a:rPr lang="ru-RU" dirty="0"/>
              <a:t> </a:t>
            </a:r>
            <a:r>
              <a:rPr lang="ru-RU" dirty="0" err="1"/>
              <a:t>вирустарда</a:t>
            </a:r>
            <a:r>
              <a:rPr lang="ru-RU" dirty="0"/>
              <a:t> </a:t>
            </a:r>
            <a:r>
              <a:rPr lang="ru-RU" dirty="0" err="1"/>
              <a:t>жоқ</a:t>
            </a:r>
            <a:r>
              <a:rPr lang="ru-RU" dirty="0"/>
              <a:t> </a:t>
            </a:r>
            <a:r>
              <a:rPr lang="ru-RU" dirty="0" err="1"/>
              <a:t>мәліметтер</a:t>
            </a:r>
            <a:r>
              <a:rPr lang="ru-RU" dirty="0"/>
              <a:t> </a:t>
            </a:r>
            <a:r>
              <a:rPr lang="ru-RU" dirty="0" err="1"/>
              <a:t>жинағы</a:t>
            </a:r>
            <a:r>
              <a:rPr lang="ru-RU" dirty="0"/>
              <a:t> </a:t>
            </a:r>
            <a:r>
              <a:rPr lang="ru-RU" dirty="0" err="1"/>
              <a:t>жазылған</a:t>
            </a:r>
            <a:r>
              <a:rPr lang="ru-RU" dirty="0"/>
              <a:t> </a:t>
            </a:r>
            <a:r>
              <a:rPr lang="ru-RU" dirty="0" err="1"/>
              <a:t>ұрпақ</a:t>
            </a:r>
            <a:r>
              <a:rPr lang="ru-RU" dirty="0"/>
              <a:t> геном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Вирустарда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әдіспен</a:t>
            </a:r>
            <a:r>
              <a:rPr lang="ru-RU" dirty="0"/>
              <a:t> </a:t>
            </a:r>
            <a:r>
              <a:rPr lang="ru-RU" dirty="0" err="1"/>
              <a:t>өтеді</a:t>
            </a:r>
            <a:r>
              <a:rPr lang="ru-RU" dirty="0"/>
              <a:t>: </a:t>
            </a:r>
            <a:r>
              <a:rPr lang="ru-RU" dirty="0" err="1"/>
              <a:t>молекулалар</a:t>
            </a:r>
            <a:r>
              <a:rPr lang="ru-RU" dirty="0"/>
              <a:t> </a:t>
            </a:r>
            <a:r>
              <a:rPr lang="ru-RU" dirty="0" err="1"/>
              <a:t>алмасуы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ген </a:t>
            </a:r>
            <a:r>
              <a:rPr lang="ru-RU" dirty="0" err="1"/>
              <a:t>алмасуы</a:t>
            </a:r>
            <a:r>
              <a:rPr lang="ru-RU" dirty="0"/>
              <a:t>. Молекула </a:t>
            </a:r>
            <a:r>
              <a:rPr lang="ru-RU" dirty="0" err="1"/>
              <a:t>алмасуда</a:t>
            </a:r>
            <a:r>
              <a:rPr lang="ru-RU" dirty="0"/>
              <a:t> нуклеин </a:t>
            </a:r>
            <a:r>
              <a:rPr lang="ru-RU" dirty="0" err="1"/>
              <a:t>қышқылының</a:t>
            </a:r>
            <a:r>
              <a:rPr lang="ru-RU" dirty="0"/>
              <a:t> </a:t>
            </a:r>
            <a:r>
              <a:rPr lang="ru-RU" dirty="0" err="1"/>
              <a:t>бөлшектері</a:t>
            </a:r>
            <a:r>
              <a:rPr lang="ru-RU" dirty="0"/>
              <a:t> </a:t>
            </a:r>
            <a:r>
              <a:rPr lang="ru-RU" dirty="0" err="1"/>
              <a:t>алмасады</a:t>
            </a:r>
            <a:r>
              <a:rPr lang="ru-RU" dirty="0"/>
              <a:t>, </a:t>
            </a:r>
            <a:r>
              <a:rPr lang="ru-RU" dirty="0" err="1"/>
              <a:t>мұнда</a:t>
            </a:r>
            <a:r>
              <a:rPr lang="ru-RU" dirty="0"/>
              <a:t> </a:t>
            </a:r>
            <a:r>
              <a:rPr lang="ru-RU" dirty="0" err="1"/>
              <a:t>ковалентті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үзілмейді</a:t>
            </a:r>
            <a:r>
              <a:rPr lang="ru-RU" dirty="0"/>
              <a:t> (</a:t>
            </a:r>
            <a:r>
              <a:rPr lang="ru-RU" dirty="0" err="1"/>
              <a:t>мысалы</a:t>
            </a:r>
            <a:r>
              <a:rPr lang="ru-RU" dirty="0"/>
              <a:t>,. грипп </a:t>
            </a:r>
            <a:r>
              <a:rPr lang="ru-RU" dirty="0" err="1"/>
              <a:t>вирусындағы</a:t>
            </a:r>
            <a:r>
              <a:rPr lang="ru-RU" dirty="0"/>
              <a:t> РНҚ </a:t>
            </a:r>
            <a:r>
              <a:rPr lang="ru-RU" dirty="0" err="1"/>
              <a:t>үзінділерінің</a:t>
            </a:r>
            <a:r>
              <a:rPr lang="ru-RU" dirty="0"/>
              <a:t> </a:t>
            </a:r>
            <a:r>
              <a:rPr lang="ru-RU" dirty="0" err="1"/>
              <a:t>алмасуы</a:t>
            </a:r>
            <a:r>
              <a:rPr lang="ru-RU" dirty="0"/>
              <a:t>). Ген </a:t>
            </a:r>
            <a:r>
              <a:rPr lang="ru-RU" dirty="0" err="1"/>
              <a:t>алмасуында</a:t>
            </a:r>
            <a:r>
              <a:rPr lang="ru-RU" dirty="0"/>
              <a:t> нуклеин </a:t>
            </a:r>
            <a:r>
              <a:rPr lang="ru-RU" dirty="0" err="1"/>
              <a:t>қышқылының</a:t>
            </a:r>
            <a:r>
              <a:rPr lang="ru-RU" dirty="0"/>
              <a:t> </a:t>
            </a:r>
            <a:r>
              <a:rPr lang="ru-RU" dirty="0" err="1"/>
              <a:t>ковалентті</a:t>
            </a:r>
            <a:r>
              <a:rPr lang="ru-RU" dirty="0"/>
              <a:t> </a:t>
            </a:r>
            <a:r>
              <a:rPr lang="ru-RU" dirty="0" err="1"/>
              <a:t>жалғаулары</a:t>
            </a:r>
            <a:r>
              <a:rPr lang="ru-RU" dirty="0"/>
              <a:t> </a:t>
            </a:r>
            <a:r>
              <a:rPr lang="ru-RU" dirty="0" err="1"/>
              <a:t>үзіліп</a:t>
            </a:r>
            <a:r>
              <a:rPr lang="ru-RU" dirty="0"/>
              <a:t> </a:t>
            </a:r>
            <a:r>
              <a:rPr lang="ru-RU" dirty="0" err="1"/>
              <a:t>қайта</a:t>
            </a:r>
            <a:r>
              <a:rPr lang="ru-RU" dirty="0"/>
              <a:t> </a:t>
            </a:r>
            <a:r>
              <a:rPr lang="ru-RU" dirty="0" err="1"/>
              <a:t>қосылады</a:t>
            </a:r>
            <a:r>
              <a:rPr lang="ru-RU" dirty="0"/>
              <a:t>. </a:t>
            </a:r>
            <a:r>
              <a:rPr lang="ru-RU" dirty="0" err="1"/>
              <a:t>Бүл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геном </a:t>
            </a:r>
            <a:r>
              <a:rPr lang="ru-RU" dirty="0" err="1"/>
              <a:t>бірімен</a:t>
            </a:r>
            <a:r>
              <a:rPr lang="ru-RU" dirty="0"/>
              <a:t> </a:t>
            </a:r>
            <a:r>
              <a:rPr lang="ru-RU" dirty="0" err="1"/>
              <a:t>бірі</a:t>
            </a:r>
            <a:r>
              <a:rPr lang="ru-RU" dirty="0"/>
              <a:t> </a:t>
            </a:r>
            <a:r>
              <a:rPr lang="ru-RU" dirty="0" err="1"/>
              <a:t>араласып</a:t>
            </a:r>
            <a:r>
              <a:rPr lang="ru-RU" dirty="0"/>
              <a:t> </a:t>
            </a:r>
            <a:r>
              <a:rPr lang="ru-RU" dirty="0" err="1"/>
              <a:t>кетсе</a:t>
            </a:r>
            <a:r>
              <a:rPr lang="ru-RU" dirty="0"/>
              <a:t>,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ұрпақ</a:t>
            </a:r>
            <a:r>
              <a:rPr lang="ru-RU" dirty="0"/>
              <a:t> геномы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Мұндай</a:t>
            </a:r>
            <a:r>
              <a:rPr lang="ru-RU" dirty="0"/>
              <a:t> </a:t>
            </a:r>
            <a:r>
              <a:rPr lang="ru-RU" dirty="0" err="1"/>
              <a:t>жағдай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вирус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торшаға</a:t>
            </a:r>
            <a:r>
              <a:rPr lang="ru-RU" dirty="0"/>
              <a:t> </a:t>
            </a:r>
            <a:r>
              <a:rPr lang="ru-RU" dirty="0" err="1"/>
              <a:t>кірсе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туады</a:t>
            </a:r>
            <a:r>
              <a:rPr lang="ru-RU" dirty="0"/>
              <a:t>. Ген </a:t>
            </a:r>
            <a:r>
              <a:rPr lang="ru-RU" dirty="0" err="1"/>
              <a:t>араласу</a:t>
            </a:r>
            <a:r>
              <a:rPr lang="ru-RU" dirty="0"/>
              <a:t> </a:t>
            </a:r>
            <a:r>
              <a:rPr lang="ru-RU" dirty="0" err="1"/>
              <a:t>әдісімен</a:t>
            </a:r>
            <a:r>
              <a:rPr lang="ru-RU" dirty="0"/>
              <a:t> </a:t>
            </a:r>
            <a:r>
              <a:rPr lang="ru-RU" dirty="0" err="1"/>
              <a:t>үзік</a:t>
            </a:r>
            <a:r>
              <a:rPr lang="ru-RU" dirty="0"/>
              <a:t> </a:t>
            </a:r>
            <a:r>
              <a:rPr lang="ru-RU" dirty="0" err="1"/>
              <a:t>геномды</a:t>
            </a:r>
            <a:r>
              <a:rPr lang="ru-RU" dirty="0"/>
              <a:t> </a:t>
            </a:r>
            <a:r>
              <a:rPr lang="ru-RU" dirty="0" err="1"/>
              <a:t>вирустар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будандасады</a:t>
            </a:r>
            <a:r>
              <a:rPr lang="ru-RU" dirty="0"/>
              <a:t>. </a:t>
            </a:r>
            <a:r>
              <a:rPr lang="ru-RU" dirty="0" err="1"/>
              <a:t>Онда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вирустың</a:t>
            </a:r>
            <a:r>
              <a:rPr lang="ru-RU" dirty="0"/>
              <a:t> геном </a:t>
            </a:r>
            <a:r>
              <a:rPr lang="ru-RU" dirty="0" err="1"/>
              <a:t>кесінділері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бірімен</a:t>
            </a:r>
            <a:r>
              <a:rPr lang="ru-RU" dirty="0"/>
              <a:t> </a:t>
            </a:r>
            <a:r>
              <a:rPr lang="ru-RU" dirty="0" err="1"/>
              <a:t>алмасады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2064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313895-21F8-43CE-88A3-97BE785AF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/>
              <a:t>Бактериялық рекомбинатция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25DC5F-3F58-4C5F-B469-323C7223BA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/>
              <a:t>Трансфарматция</a:t>
            </a:r>
          </a:p>
          <a:p>
            <a:r>
              <a:rPr lang="kk-KZ" dirty="0"/>
              <a:t>Трансдукция</a:t>
            </a:r>
          </a:p>
          <a:p>
            <a:r>
              <a:rPr lang="kk-KZ" dirty="0"/>
              <a:t>Коньюгатция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2257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0FF74F-840E-4C4B-AC21-2281B2175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247457"/>
            <a:ext cx="9905998" cy="759708"/>
          </a:xfrm>
        </p:spPr>
        <p:txBody>
          <a:bodyPr/>
          <a:lstStyle/>
          <a:p>
            <a:pPr algn="ctr"/>
            <a:r>
              <a:rPr lang="ru-RU" dirty="0"/>
              <a:t>Конъюгация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07C93B-9BAC-40CF-8046-3F7C427DE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007166"/>
            <a:ext cx="9905999" cy="5459896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Конъюгация (лат. </a:t>
            </a:r>
            <a:r>
              <a:rPr lang="en-US" dirty="0" err="1"/>
              <a:t>conjugat</a:t>
            </a:r>
            <a:r>
              <a:rPr lang="ru-RU" dirty="0"/>
              <a:t>і</a:t>
            </a:r>
            <a:r>
              <a:rPr lang="en-US" dirty="0"/>
              <a:t>o – </a:t>
            </a:r>
            <a:r>
              <a:rPr lang="ru-RU" dirty="0" err="1"/>
              <a:t>қосылу</a:t>
            </a:r>
            <a:r>
              <a:rPr lang="ru-RU" dirty="0"/>
              <a:t>) –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генеративті</a:t>
            </a:r>
            <a:r>
              <a:rPr lang="ru-RU" dirty="0"/>
              <a:t> (</a:t>
            </a:r>
            <a:r>
              <a:rPr lang="ru-RU" dirty="0" err="1"/>
              <a:t>жынысты</a:t>
            </a:r>
            <a:r>
              <a:rPr lang="ru-RU" dirty="0"/>
              <a:t>) </a:t>
            </a:r>
            <a:r>
              <a:rPr lang="ru-RU" dirty="0" err="1"/>
              <a:t>ядроның</a:t>
            </a:r>
            <a:r>
              <a:rPr lang="ru-RU" dirty="0"/>
              <a:t> </a:t>
            </a:r>
            <a:r>
              <a:rPr lang="ru-RU" dirty="0" err="1"/>
              <a:t>қосылуы</a:t>
            </a:r>
            <a:r>
              <a:rPr lang="ru-RU" dirty="0"/>
              <a:t>. </a:t>
            </a:r>
          </a:p>
          <a:p>
            <a:r>
              <a:rPr lang="ru-RU" dirty="0"/>
              <a:t>1) </a:t>
            </a:r>
            <a:r>
              <a:rPr lang="ru-RU" dirty="0" err="1"/>
              <a:t>балдырларда</a:t>
            </a:r>
            <a:r>
              <a:rPr lang="ru-RU" dirty="0"/>
              <a:t> (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диатомды</a:t>
            </a:r>
            <a:r>
              <a:rPr lang="ru-RU" dirty="0"/>
              <a:t>, </a:t>
            </a:r>
            <a:r>
              <a:rPr lang="ru-RU" dirty="0" err="1"/>
              <a:t>коньюгатты</a:t>
            </a:r>
            <a:r>
              <a:rPr lang="ru-RU" dirty="0"/>
              <a:t> </a:t>
            </a:r>
            <a:r>
              <a:rPr lang="ru-RU" dirty="0" err="1"/>
              <a:t>түрлерінде</a:t>
            </a:r>
            <a:r>
              <a:rPr lang="ru-RU" dirty="0"/>
              <a:t>) – </a:t>
            </a:r>
            <a:r>
              <a:rPr lang="ru-RU" dirty="0" err="1"/>
              <a:t>құрылысы</a:t>
            </a:r>
            <a:r>
              <a:rPr lang="ru-RU" dirty="0"/>
              <a:t> </a:t>
            </a:r>
            <a:r>
              <a:rPr lang="ru-RU" dirty="0" err="1"/>
              <a:t>бірдей</a:t>
            </a:r>
            <a:r>
              <a:rPr lang="ru-RU" dirty="0"/>
              <a:t> </a:t>
            </a:r>
            <a:r>
              <a:rPr lang="ru-RU" dirty="0" err="1"/>
              <a:t>балдырлардың</a:t>
            </a:r>
            <a:r>
              <a:rPr lang="ru-RU" dirty="0"/>
              <a:t> </a:t>
            </a:r>
            <a:r>
              <a:rPr lang="ru-RU" dirty="0" err="1"/>
              <a:t>вегетативті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клеткасындағы</a:t>
            </a:r>
            <a:r>
              <a:rPr lang="ru-RU" dirty="0"/>
              <a:t> </a:t>
            </a:r>
            <a:r>
              <a:rPr lang="ru-RU" dirty="0" err="1"/>
              <a:t>заттардың</a:t>
            </a:r>
            <a:r>
              <a:rPr lang="ru-RU" dirty="0"/>
              <a:t> </a:t>
            </a:r>
            <a:r>
              <a:rPr lang="ru-RU" dirty="0" err="1"/>
              <a:t>біріне-бірі</a:t>
            </a:r>
            <a:r>
              <a:rPr lang="ru-RU" dirty="0"/>
              <a:t> </a:t>
            </a:r>
            <a:r>
              <a:rPr lang="ru-RU" dirty="0" err="1"/>
              <a:t>құйылып</a:t>
            </a:r>
            <a:r>
              <a:rPr lang="ru-RU" dirty="0"/>
              <a:t> </a:t>
            </a:r>
            <a:r>
              <a:rPr lang="ru-RU" dirty="0" err="1"/>
              <a:t>қосылуы</a:t>
            </a:r>
            <a:r>
              <a:rPr lang="ru-RU" dirty="0"/>
              <a:t>; </a:t>
            </a:r>
            <a:r>
              <a:rPr lang="ru-RU" dirty="0" err="1"/>
              <a:t>төменгі</a:t>
            </a:r>
            <a:r>
              <a:rPr lang="ru-RU" dirty="0"/>
              <a:t> </a:t>
            </a:r>
            <a:r>
              <a:rPr lang="ru-RU" dirty="0" err="1"/>
              <a:t>сатыдағы</a:t>
            </a:r>
            <a:r>
              <a:rPr lang="ru-RU" dirty="0"/>
              <a:t> </a:t>
            </a:r>
            <a:r>
              <a:rPr lang="ru-RU" dirty="0" err="1"/>
              <a:t>саңырауқұлақтарда</a:t>
            </a:r>
            <a:r>
              <a:rPr lang="ru-RU" dirty="0"/>
              <a:t> –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пішіні</a:t>
            </a:r>
            <a:r>
              <a:rPr lang="ru-RU" dirty="0"/>
              <a:t> </a:t>
            </a:r>
            <a:r>
              <a:rPr lang="ru-RU" dirty="0" err="1"/>
              <a:t>ұсақ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талшықсыз</a:t>
            </a:r>
            <a:r>
              <a:rPr lang="ru-RU" dirty="0"/>
              <a:t> </a:t>
            </a:r>
            <a:r>
              <a:rPr lang="ru-RU" dirty="0" err="1"/>
              <a:t>клеткалардың</a:t>
            </a:r>
            <a:r>
              <a:rPr lang="ru-RU" dirty="0"/>
              <a:t> </a:t>
            </a:r>
            <a:r>
              <a:rPr lang="ru-RU" dirty="0" err="1"/>
              <a:t>қосылуынан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жыныстық</a:t>
            </a:r>
            <a:r>
              <a:rPr lang="ru-RU" dirty="0"/>
              <a:t> процесс; </a:t>
            </a:r>
          </a:p>
          <a:p>
            <a:r>
              <a:rPr lang="ru-RU" dirty="0"/>
              <a:t>2) </a:t>
            </a:r>
            <a:r>
              <a:rPr lang="ru-RU" dirty="0" err="1"/>
              <a:t>инфузорияларда</a:t>
            </a:r>
            <a:r>
              <a:rPr lang="ru-RU" dirty="0"/>
              <a:t> – </a:t>
            </a:r>
            <a:r>
              <a:rPr lang="ru-RU" dirty="0" err="1"/>
              <a:t>жыныстық</a:t>
            </a:r>
            <a:r>
              <a:rPr lang="ru-RU" dirty="0"/>
              <a:t> </a:t>
            </a:r>
            <a:r>
              <a:rPr lang="ru-RU" dirty="0" err="1"/>
              <a:t>ядроларының</a:t>
            </a:r>
            <a:r>
              <a:rPr lang="ru-RU" dirty="0"/>
              <a:t> </a:t>
            </a:r>
            <a:r>
              <a:rPr lang="ru-RU" dirty="0" err="1"/>
              <a:t>алмасуы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жұптанып</a:t>
            </a:r>
            <a:r>
              <a:rPr lang="ru-RU" dirty="0"/>
              <a:t> </a:t>
            </a:r>
            <a:r>
              <a:rPr lang="ru-RU" dirty="0" err="1"/>
              <a:t>қосылуы</a:t>
            </a:r>
            <a:r>
              <a:rPr lang="ru-RU" dirty="0"/>
              <a:t>;</a:t>
            </a:r>
          </a:p>
          <a:p>
            <a:r>
              <a:rPr lang="ru-RU" dirty="0"/>
              <a:t> 3) </a:t>
            </a:r>
            <a:r>
              <a:rPr lang="ru-RU" dirty="0" err="1"/>
              <a:t>бактерияларда</a:t>
            </a:r>
            <a:r>
              <a:rPr lang="ru-RU" dirty="0"/>
              <a:t> – </a:t>
            </a:r>
            <a:r>
              <a:rPr lang="ru-RU" dirty="0" err="1"/>
              <a:t>генетикалық</a:t>
            </a:r>
            <a:r>
              <a:rPr lang="ru-RU" dirty="0"/>
              <a:t> </a:t>
            </a:r>
            <a:r>
              <a:rPr lang="ru-RU" dirty="0" err="1"/>
              <a:t>материалдарының</a:t>
            </a:r>
            <a:r>
              <a:rPr lang="ru-RU" dirty="0"/>
              <a:t> </a:t>
            </a:r>
            <a:r>
              <a:rPr lang="ru-RU" dirty="0" err="1"/>
              <a:t>алмасуы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екінші</a:t>
            </a:r>
            <a:r>
              <a:rPr lang="ru-RU" dirty="0"/>
              <a:t> </a:t>
            </a:r>
            <a:r>
              <a:rPr lang="ru-RU" dirty="0" err="1"/>
              <a:t>клеткаға</a:t>
            </a:r>
            <a:r>
              <a:rPr lang="ru-RU" dirty="0"/>
              <a:t> ДНҚ </a:t>
            </a:r>
            <a:r>
              <a:rPr lang="ru-RU" dirty="0" err="1"/>
              <a:t>жіпшесінің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бөлігі</a:t>
            </a:r>
            <a:r>
              <a:rPr lang="ru-RU" dirty="0"/>
              <a:t> </a:t>
            </a:r>
            <a:r>
              <a:rPr lang="ru-RU" dirty="0" err="1"/>
              <a:t>ауысады</a:t>
            </a:r>
            <a:r>
              <a:rPr lang="ru-RU" dirty="0"/>
              <a:t>; </a:t>
            </a:r>
          </a:p>
          <a:p>
            <a:r>
              <a:rPr lang="ru-RU" dirty="0"/>
              <a:t>4) хромосома </a:t>
            </a:r>
            <a:r>
              <a:rPr lang="ru-RU" dirty="0" err="1"/>
              <a:t>Конъюгациясы</a:t>
            </a:r>
            <a:r>
              <a:rPr lang="ru-RU" dirty="0"/>
              <a:t> – </a:t>
            </a:r>
            <a:r>
              <a:rPr lang="ru-RU" dirty="0" err="1"/>
              <a:t>гомологтық</a:t>
            </a:r>
            <a:r>
              <a:rPr lang="ru-RU" dirty="0"/>
              <a:t> </a:t>
            </a:r>
            <a:r>
              <a:rPr lang="ru-RU" dirty="0" err="1"/>
              <a:t>хромосомалардың</a:t>
            </a:r>
            <a:r>
              <a:rPr lang="ru-RU" dirty="0"/>
              <a:t> </a:t>
            </a:r>
            <a:r>
              <a:rPr lang="ru-RU" dirty="0" err="1"/>
              <a:t>уақытша</a:t>
            </a:r>
            <a:r>
              <a:rPr lang="ru-RU" dirty="0"/>
              <a:t> </a:t>
            </a:r>
            <a:r>
              <a:rPr lang="ru-RU" dirty="0" err="1"/>
              <a:t>жұптасып</a:t>
            </a:r>
            <a:r>
              <a:rPr lang="ru-RU" dirty="0"/>
              <a:t> </a:t>
            </a:r>
            <a:r>
              <a:rPr lang="ru-RU" dirty="0" err="1"/>
              <a:t>айқасуы</a:t>
            </a:r>
            <a:r>
              <a:rPr lang="ru-RU" dirty="0"/>
              <a:t>;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хромосоманың</a:t>
            </a:r>
            <a:r>
              <a:rPr lang="ru-RU" dirty="0"/>
              <a:t> </a:t>
            </a:r>
            <a:r>
              <a:rPr lang="ru-RU" dirty="0" err="1"/>
              <a:t>гомологтық</a:t>
            </a:r>
            <a:r>
              <a:rPr lang="ru-RU" dirty="0"/>
              <a:t> </a:t>
            </a:r>
            <a:r>
              <a:rPr lang="ru-RU" dirty="0" err="1"/>
              <a:t>бөліктерінде</a:t>
            </a:r>
            <a:r>
              <a:rPr lang="ru-RU" dirty="0"/>
              <a:t> </a:t>
            </a:r>
            <a:r>
              <a:rPr lang="ru-RU" dirty="0" err="1"/>
              <a:t>алмасу</a:t>
            </a:r>
            <a:r>
              <a:rPr lang="ru-RU" dirty="0"/>
              <a:t> </a:t>
            </a:r>
            <a:r>
              <a:rPr lang="ru-RU" dirty="0" err="1"/>
              <a:t>жүреді</a:t>
            </a:r>
            <a:r>
              <a:rPr lang="ru-RU" dirty="0"/>
              <a:t> Конъюгация – </a:t>
            </a:r>
            <a:r>
              <a:rPr lang="ru-RU" dirty="0" err="1"/>
              <a:t>прокариотты</a:t>
            </a:r>
            <a:r>
              <a:rPr lang="ru-RU" dirty="0"/>
              <a:t> (</a:t>
            </a:r>
            <a:r>
              <a:rPr lang="ru-RU" dirty="0" err="1"/>
              <a:t>ядролы</a:t>
            </a:r>
            <a:r>
              <a:rPr lang="ru-RU" dirty="0"/>
              <a:t>) </a:t>
            </a:r>
            <a:r>
              <a:rPr lang="ru-RU" dirty="0" err="1"/>
              <a:t>организмдердің</a:t>
            </a:r>
            <a:r>
              <a:rPr lang="ru-RU" dirty="0"/>
              <a:t> </a:t>
            </a:r>
            <a:r>
              <a:rPr lang="ru-RU" dirty="0" err="1"/>
              <a:t>тұқым</a:t>
            </a:r>
            <a:r>
              <a:rPr lang="ru-RU" dirty="0"/>
              <a:t> </a:t>
            </a:r>
            <a:r>
              <a:rPr lang="ru-RU" dirty="0" err="1"/>
              <a:t>қуалау</a:t>
            </a:r>
            <a:r>
              <a:rPr lang="ru-RU" dirty="0"/>
              <a:t> </a:t>
            </a:r>
            <a:r>
              <a:rPr lang="ru-RU" dirty="0" err="1"/>
              <a:t>факторларын</a:t>
            </a:r>
            <a:r>
              <a:rPr lang="ru-RU" dirty="0"/>
              <a:t> (</a:t>
            </a:r>
            <a:r>
              <a:rPr lang="ru-RU" dirty="0" err="1"/>
              <a:t>өзгергіштігін</a:t>
            </a:r>
            <a:r>
              <a:rPr lang="ru-RU" dirty="0"/>
              <a:t>) </a:t>
            </a:r>
            <a:r>
              <a:rPr lang="ru-RU" dirty="0" err="1"/>
              <a:t>күшейтетін</a:t>
            </a:r>
            <a:r>
              <a:rPr lang="ru-RU" dirty="0"/>
              <a:t> процесс </a:t>
            </a:r>
            <a:r>
              <a:rPr lang="ru-RU" dirty="0" err="1"/>
              <a:t>деп</a:t>
            </a:r>
            <a:r>
              <a:rPr lang="ru-RU" dirty="0"/>
              <a:t> те </a:t>
            </a:r>
            <a:r>
              <a:rPr lang="ru-RU" dirty="0" err="1"/>
              <a:t>саналады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0257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FF8245-ACDB-4108-886B-1502FE511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320343"/>
            <a:ext cx="9905998" cy="746456"/>
          </a:xfrm>
        </p:spPr>
        <p:txBody>
          <a:bodyPr/>
          <a:lstStyle/>
          <a:p>
            <a:pPr algn="ctr"/>
            <a:r>
              <a:rPr lang="ru-RU" dirty="0"/>
              <a:t>ТРАНСДУКЦИЯ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F1EB7B-B3C9-46D5-AB15-05A966CA6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967408"/>
            <a:ext cx="9905999" cy="5446643"/>
          </a:xfrm>
        </p:spPr>
        <p:txBody>
          <a:bodyPr>
            <a:normAutofit fontScale="92500"/>
          </a:bodyPr>
          <a:lstStyle/>
          <a:p>
            <a:r>
              <a:rPr lang="ru-RU" dirty="0"/>
              <a:t>ТРАНСДУКЦИЯ (лат. </a:t>
            </a:r>
            <a:r>
              <a:rPr lang="en-US" dirty="0" err="1"/>
              <a:t>transduct</a:t>
            </a:r>
            <a:r>
              <a:rPr lang="ru-RU" dirty="0"/>
              <a:t>і</a:t>
            </a:r>
            <a:r>
              <a:rPr lang="en-US" dirty="0"/>
              <a:t>o – </a:t>
            </a:r>
            <a:r>
              <a:rPr lang="ru-RU" dirty="0" err="1"/>
              <a:t>орын</a:t>
            </a:r>
            <a:r>
              <a:rPr lang="ru-RU" dirty="0"/>
              <a:t> </a:t>
            </a:r>
            <a:r>
              <a:rPr lang="ru-RU" dirty="0" err="1"/>
              <a:t>алмастыру</a:t>
            </a:r>
            <a:r>
              <a:rPr lang="ru-RU" dirty="0"/>
              <a:t>) – </a:t>
            </a:r>
            <a:r>
              <a:rPr lang="ru-RU" dirty="0" err="1"/>
              <a:t>генетикалық</a:t>
            </a:r>
            <a:r>
              <a:rPr lang="ru-RU" dirty="0"/>
              <a:t> </a:t>
            </a:r>
            <a:r>
              <a:rPr lang="ru-RU" dirty="0" err="1"/>
              <a:t>материалдың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бактериядан</a:t>
            </a:r>
            <a:r>
              <a:rPr lang="ru-RU" dirty="0"/>
              <a:t> (донор) </a:t>
            </a:r>
            <a:r>
              <a:rPr lang="ru-RU" dirty="0" err="1"/>
              <a:t>екіншісіне</a:t>
            </a:r>
            <a:r>
              <a:rPr lang="ru-RU" dirty="0"/>
              <a:t> (реципиент) </a:t>
            </a:r>
            <a:r>
              <a:rPr lang="ru-RU" dirty="0" err="1"/>
              <a:t>бактериофагтардың</a:t>
            </a:r>
            <a:r>
              <a:rPr lang="ru-RU" dirty="0"/>
              <a:t> </a:t>
            </a:r>
            <a:r>
              <a:rPr lang="ru-RU" dirty="0" err="1"/>
              <a:t>көмегімен</a:t>
            </a:r>
            <a:r>
              <a:rPr lang="ru-RU" dirty="0"/>
              <a:t> </a:t>
            </a:r>
            <a:r>
              <a:rPr lang="ru-RU" dirty="0" err="1"/>
              <a:t>тасымалдануы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клетканың</a:t>
            </a:r>
            <a:r>
              <a:rPr lang="ru-RU" dirty="0"/>
              <a:t> </a:t>
            </a:r>
            <a:r>
              <a:rPr lang="ru-RU" dirty="0" err="1"/>
              <a:t>тұқым</a:t>
            </a:r>
            <a:r>
              <a:rPr lang="ru-RU" dirty="0"/>
              <a:t> </a:t>
            </a:r>
            <a:r>
              <a:rPr lang="ru-RU" dirty="0" err="1"/>
              <a:t>қуалаушылық</a:t>
            </a:r>
            <a:r>
              <a:rPr lang="ru-RU" dirty="0"/>
              <a:t> </a:t>
            </a:r>
            <a:r>
              <a:rPr lang="ru-RU" dirty="0" err="1"/>
              <a:t>қасиеттерінің</a:t>
            </a:r>
            <a:r>
              <a:rPr lang="ru-RU" dirty="0"/>
              <a:t> </a:t>
            </a:r>
            <a:r>
              <a:rPr lang="ru-RU" dirty="0" err="1"/>
              <a:t>өзгеруіне</a:t>
            </a:r>
            <a:r>
              <a:rPr lang="ru-RU" dirty="0"/>
              <a:t> </a:t>
            </a:r>
            <a:r>
              <a:rPr lang="ru-RU" dirty="0" err="1"/>
              <a:t>себеп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Трансдукцияны</a:t>
            </a:r>
            <a:r>
              <a:rPr lang="ru-RU" dirty="0"/>
              <a:t> 1952 </a:t>
            </a:r>
            <a:r>
              <a:rPr lang="ru-RU" dirty="0" err="1"/>
              <a:t>жылы</a:t>
            </a:r>
            <a:r>
              <a:rPr lang="ru-RU" dirty="0"/>
              <a:t> </a:t>
            </a:r>
            <a:r>
              <a:rPr lang="ru-RU" dirty="0" err="1"/>
              <a:t>америкалық</a:t>
            </a:r>
            <a:r>
              <a:rPr lang="ru-RU" dirty="0"/>
              <a:t> </a:t>
            </a:r>
            <a:r>
              <a:rPr lang="ru-RU" dirty="0" err="1"/>
              <a:t>ғалымдар</a:t>
            </a:r>
            <a:r>
              <a:rPr lang="ru-RU" dirty="0"/>
              <a:t> Дж. </a:t>
            </a:r>
            <a:r>
              <a:rPr lang="ru-RU" dirty="0" err="1"/>
              <a:t>Ледерберг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Н.Циндер</a:t>
            </a:r>
            <a:r>
              <a:rPr lang="ru-RU" dirty="0"/>
              <a:t> ``</a:t>
            </a:r>
            <a:r>
              <a:rPr lang="en-US" dirty="0" err="1"/>
              <a:t>Salmonell</a:t>
            </a:r>
            <a:r>
              <a:rPr lang="ru-RU" dirty="0"/>
              <a:t>а </a:t>
            </a:r>
            <a:r>
              <a:rPr lang="en-US" dirty="0" err="1"/>
              <a:t>typh</a:t>
            </a:r>
            <a:r>
              <a:rPr lang="ru-RU" dirty="0"/>
              <a:t>і</a:t>
            </a:r>
            <a:r>
              <a:rPr lang="en-US" dirty="0" err="1"/>
              <a:t>mur</a:t>
            </a:r>
            <a:r>
              <a:rPr lang="ru-RU" dirty="0"/>
              <a:t>і</a:t>
            </a:r>
            <a:r>
              <a:rPr lang="en-US" dirty="0"/>
              <a:t>um`` </a:t>
            </a:r>
            <a:r>
              <a:rPr lang="ru-RU" dirty="0" err="1"/>
              <a:t>бактериясының</a:t>
            </a:r>
            <a:r>
              <a:rPr lang="ru-RU" dirty="0"/>
              <a:t>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штаммдарында</a:t>
            </a:r>
            <a:r>
              <a:rPr lang="ru-RU" dirty="0"/>
              <a:t> </a:t>
            </a:r>
            <a:r>
              <a:rPr lang="ru-RU" dirty="0" err="1"/>
              <a:t>белгілердің</a:t>
            </a:r>
            <a:r>
              <a:rPr lang="ru-RU" dirty="0"/>
              <a:t> </a:t>
            </a:r>
            <a:r>
              <a:rPr lang="ru-RU" dirty="0" err="1"/>
              <a:t>тұқым</a:t>
            </a:r>
            <a:r>
              <a:rPr lang="ru-RU" dirty="0"/>
              <a:t> </a:t>
            </a:r>
            <a:r>
              <a:rPr lang="ru-RU" dirty="0" err="1"/>
              <a:t>қуалауындағы</a:t>
            </a:r>
            <a:r>
              <a:rPr lang="ru-RU" dirty="0"/>
              <a:t> </a:t>
            </a:r>
            <a:r>
              <a:rPr lang="ru-RU" dirty="0" err="1"/>
              <a:t>өзгерістердің</a:t>
            </a:r>
            <a:r>
              <a:rPr lang="ru-RU" dirty="0"/>
              <a:t> </a:t>
            </a:r>
            <a:r>
              <a:rPr lang="ru-RU" dirty="0" err="1"/>
              <a:t>себебін</a:t>
            </a:r>
            <a:r>
              <a:rPr lang="ru-RU" dirty="0"/>
              <a:t> </a:t>
            </a:r>
            <a:r>
              <a:rPr lang="ru-RU" dirty="0" err="1"/>
              <a:t>талдауда</a:t>
            </a:r>
            <a:r>
              <a:rPr lang="ru-RU" dirty="0"/>
              <a:t> </a:t>
            </a:r>
            <a:r>
              <a:rPr lang="ru-RU" dirty="0" err="1"/>
              <a:t>ашқан</a:t>
            </a:r>
            <a:r>
              <a:rPr lang="ru-RU" dirty="0"/>
              <a:t>. Трансдукция </a:t>
            </a:r>
            <a:r>
              <a:rPr lang="ru-RU" dirty="0" err="1"/>
              <a:t>көптеген</a:t>
            </a:r>
            <a:r>
              <a:rPr lang="ru-RU" dirty="0"/>
              <a:t> </a:t>
            </a:r>
            <a:r>
              <a:rPr lang="ru-RU" dirty="0" err="1"/>
              <a:t>бактериялар</a:t>
            </a:r>
            <a:r>
              <a:rPr lang="ru-RU" dirty="0"/>
              <a:t>, </a:t>
            </a:r>
            <a:r>
              <a:rPr lang="ru-RU" dirty="0" err="1"/>
              <a:t>салмонеллалар</a:t>
            </a:r>
            <a:r>
              <a:rPr lang="ru-RU" dirty="0"/>
              <a:t>, бацилл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актиномицеттерден</a:t>
            </a:r>
            <a:r>
              <a:rPr lang="ru-RU" dirty="0"/>
              <a:t> </a:t>
            </a:r>
            <a:r>
              <a:rPr lang="ru-RU" dirty="0" err="1"/>
              <a:t>табылған</a:t>
            </a:r>
            <a:r>
              <a:rPr lang="ru-RU" dirty="0"/>
              <a:t>. Донор </a:t>
            </a:r>
            <a:r>
              <a:rPr lang="ru-RU" dirty="0" err="1"/>
              <a:t>клеткасынан</a:t>
            </a:r>
            <a:r>
              <a:rPr lang="ru-RU" dirty="0"/>
              <a:t> реципиент </a:t>
            </a:r>
            <a:r>
              <a:rPr lang="ru-RU" dirty="0" err="1"/>
              <a:t>клеткасына</a:t>
            </a:r>
            <a:r>
              <a:rPr lang="ru-RU" dirty="0"/>
              <a:t> бактериофаг </a:t>
            </a:r>
            <a:r>
              <a:rPr lang="ru-RU" dirty="0" err="1"/>
              <a:t>типіне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бактерия </a:t>
            </a:r>
            <a:r>
              <a:rPr lang="ru-RU" dirty="0" err="1"/>
              <a:t>хромосомасының</a:t>
            </a:r>
            <a:r>
              <a:rPr lang="ru-RU" dirty="0"/>
              <a:t> тек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бөліктері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тасымалданса</a:t>
            </a:r>
            <a:r>
              <a:rPr lang="ru-RU" dirty="0"/>
              <a:t>, оны </a:t>
            </a:r>
            <a:r>
              <a:rPr lang="ru-RU" dirty="0" err="1"/>
              <a:t>арнайы</a:t>
            </a:r>
            <a:r>
              <a:rPr lang="ru-RU" dirty="0"/>
              <a:t> Трансдукция, ал </a:t>
            </a:r>
            <a:r>
              <a:rPr lang="ru-RU" dirty="0" err="1"/>
              <a:t>егер</a:t>
            </a:r>
            <a:r>
              <a:rPr lang="ru-RU" dirty="0"/>
              <a:t> реципиент </a:t>
            </a:r>
            <a:r>
              <a:rPr lang="ru-RU" dirty="0" err="1"/>
              <a:t>клеткасына</a:t>
            </a:r>
            <a:r>
              <a:rPr lang="ru-RU" dirty="0"/>
              <a:t> бактерия </a:t>
            </a:r>
            <a:r>
              <a:rPr lang="ru-RU" dirty="0" err="1"/>
              <a:t>хромосомасының</a:t>
            </a:r>
            <a:r>
              <a:rPr lang="ru-RU" dirty="0"/>
              <a:t> </a:t>
            </a:r>
            <a:r>
              <a:rPr lang="ru-RU" dirty="0" err="1"/>
              <a:t>кез</a:t>
            </a:r>
            <a:r>
              <a:rPr lang="ru-RU" dirty="0"/>
              <a:t> </a:t>
            </a:r>
            <a:r>
              <a:rPr lang="ru-RU" dirty="0" err="1"/>
              <a:t>келген</a:t>
            </a:r>
            <a:r>
              <a:rPr lang="ru-RU" dirty="0"/>
              <a:t> </a:t>
            </a:r>
            <a:r>
              <a:rPr lang="ru-RU" dirty="0" err="1"/>
              <a:t>бөліктері</a:t>
            </a:r>
            <a:r>
              <a:rPr lang="ru-RU" dirty="0"/>
              <a:t> </a:t>
            </a:r>
            <a:r>
              <a:rPr lang="ru-RU" dirty="0" err="1"/>
              <a:t>тасымалданатын</a:t>
            </a:r>
            <a:r>
              <a:rPr lang="ru-RU" dirty="0"/>
              <a:t> </a:t>
            </a:r>
            <a:r>
              <a:rPr lang="ru-RU" dirty="0" err="1"/>
              <a:t>болса</a:t>
            </a:r>
            <a:r>
              <a:rPr lang="ru-RU" dirty="0"/>
              <a:t>, оны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арнайы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 Трансдукция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атайды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20946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05E645-EBED-4AE3-983B-45B19178C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220953"/>
            <a:ext cx="9905998" cy="627186"/>
          </a:xfrm>
        </p:spPr>
        <p:txBody>
          <a:bodyPr/>
          <a:lstStyle/>
          <a:p>
            <a:pPr algn="ctr"/>
            <a:r>
              <a:rPr lang="ru-RU" dirty="0"/>
              <a:t>Трансформация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1215D3-85B5-43B9-BC31-956235174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848139"/>
            <a:ext cx="9905999" cy="5645426"/>
          </a:xfrm>
        </p:spPr>
        <p:txBody>
          <a:bodyPr/>
          <a:lstStyle/>
          <a:p>
            <a:r>
              <a:rPr lang="ru-RU" dirty="0"/>
              <a:t>Трансформация (</a:t>
            </a:r>
            <a:r>
              <a:rPr lang="ru-RU" dirty="0" err="1"/>
              <a:t>көне</a:t>
            </a:r>
            <a:r>
              <a:rPr lang="ru-RU" dirty="0"/>
              <a:t> лат. </a:t>
            </a:r>
            <a:r>
              <a:rPr lang="en-US" dirty="0" err="1"/>
              <a:t>transformat</a:t>
            </a:r>
            <a:r>
              <a:rPr lang="ru-RU" dirty="0"/>
              <a:t>і</a:t>
            </a:r>
            <a:r>
              <a:rPr lang="en-US" dirty="0"/>
              <a:t>o – </a:t>
            </a:r>
            <a:r>
              <a:rPr lang="ru-RU" dirty="0" err="1"/>
              <a:t>айналу</a:t>
            </a:r>
            <a:r>
              <a:rPr lang="ru-RU" dirty="0"/>
              <a:t>), </a:t>
            </a:r>
            <a:r>
              <a:rPr lang="ru-RU" dirty="0" err="1"/>
              <a:t>генетикада</a:t>
            </a:r>
            <a:r>
              <a:rPr lang="ru-RU" dirty="0"/>
              <a:t> – </a:t>
            </a:r>
            <a:r>
              <a:rPr lang="ru-RU" dirty="0" err="1"/>
              <a:t>оқшауланған</a:t>
            </a:r>
            <a:r>
              <a:rPr lang="ru-RU" dirty="0"/>
              <a:t> </a:t>
            </a:r>
            <a:r>
              <a:rPr lang="ru-RU" dirty="0" err="1"/>
              <a:t>дезоксирибонуклеин</a:t>
            </a:r>
            <a:r>
              <a:rPr lang="ru-RU" dirty="0"/>
              <a:t> </a:t>
            </a:r>
            <a:r>
              <a:rPr lang="ru-RU" dirty="0" err="1"/>
              <a:t>қышқылының</a:t>
            </a:r>
            <a:r>
              <a:rPr lang="ru-RU" dirty="0"/>
              <a:t> </a:t>
            </a:r>
            <a:r>
              <a:rPr lang="ru-RU" dirty="0" err="1"/>
              <a:t>көмегімен</a:t>
            </a:r>
            <a:r>
              <a:rPr lang="ru-RU" dirty="0"/>
              <a:t> </a:t>
            </a:r>
            <a:r>
              <a:rPr lang="ru-RU" dirty="0" err="1"/>
              <a:t>генетикалық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/>
              <a:t> да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жасушаға</a:t>
            </a:r>
            <a:r>
              <a:rPr lang="ru-RU" dirty="0"/>
              <a:t> </a:t>
            </a:r>
            <a:r>
              <a:rPr lang="ru-RU" dirty="0" err="1"/>
              <a:t>ендіру</a:t>
            </a:r>
            <a:r>
              <a:rPr lang="ru-RU" dirty="0"/>
              <a:t> </a:t>
            </a:r>
            <a:r>
              <a:rPr lang="ru-RU" dirty="0" err="1"/>
              <a:t>процесі</a:t>
            </a:r>
            <a:r>
              <a:rPr lang="ru-RU" dirty="0"/>
              <a:t>. Трансформация </a:t>
            </a:r>
            <a:r>
              <a:rPr lang="ru-RU" dirty="0" err="1"/>
              <a:t>нәтижесінде</a:t>
            </a:r>
            <a:r>
              <a:rPr lang="ru-RU" dirty="0"/>
              <a:t> </a:t>
            </a:r>
            <a:r>
              <a:rPr lang="ru-RU" dirty="0" err="1"/>
              <a:t>генетикалық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Трансформацияланған</a:t>
            </a:r>
            <a:r>
              <a:rPr lang="ru-RU" dirty="0"/>
              <a:t> </a:t>
            </a:r>
            <a:r>
              <a:rPr lang="ru-RU" dirty="0" err="1"/>
              <a:t>жасушада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жасушадан</a:t>
            </a:r>
            <a:r>
              <a:rPr lang="ru-RU" dirty="0"/>
              <a:t> </a:t>
            </a:r>
            <a:r>
              <a:rPr lang="ru-RU" dirty="0" err="1"/>
              <a:t>тараған</a:t>
            </a:r>
            <a:r>
              <a:rPr lang="ru-RU" dirty="0"/>
              <a:t> </a:t>
            </a:r>
            <a:r>
              <a:rPr lang="ru-RU" dirty="0" err="1"/>
              <a:t>ұрпақ</a:t>
            </a:r>
            <a:r>
              <a:rPr lang="ru-RU" dirty="0"/>
              <a:t> </a:t>
            </a:r>
            <a:r>
              <a:rPr lang="ru-RU" dirty="0" err="1"/>
              <a:t>жасушаларда</a:t>
            </a:r>
            <a:r>
              <a:rPr lang="ru-RU" dirty="0"/>
              <a:t>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белгілер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Трансформация </a:t>
            </a:r>
            <a:r>
              <a:rPr lang="ru-RU" dirty="0" err="1"/>
              <a:t>құбылысын</a:t>
            </a:r>
            <a:r>
              <a:rPr lang="ru-RU" dirty="0"/>
              <a:t> 1928 </a:t>
            </a:r>
            <a:r>
              <a:rPr lang="ru-RU" dirty="0" err="1"/>
              <a:t>жылы</a:t>
            </a:r>
            <a:r>
              <a:rPr lang="ru-RU" dirty="0"/>
              <a:t> </a:t>
            </a:r>
            <a:r>
              <a:rPr lang="ru-RU" dirty="0" err="1"/>
              <a:t>ағылшын</a:t>
            </a:r>
            <a:r>
              <a:rPr lang="ru-RU" dirty="0"/>
              <a:t> </a:t>
            </a:r>
            <a:r>
              <a:rPr lang="ru-RU" dirty="0" err="1"/>
              <a:t>ғалымы</a:t>
            </a:r>
            <a:r>
              <a:rPr lang="ru-RU" dirty="0"/>
              <a:t> </a:t>
            </a:r>
            <a:r>
              <a:rPr lang="ru-RU" dirty="0" err="1"/>
              <a:t>Ф.Гриффит</a:t>
            </a:r>
            <a:r>
              <a:rPr lang="ru-RU" dirty="0"/>
              <a:t> (1877 – 1941) </a:t>
            </a:r>
            <a:r>
              <a:rPr lang="ru-RU" dirty="0" err="1"/>
              <a:t>ашқан</a:t>
            </a:r>
            <a:r>
              <a:rPr lang="ru-RU" dirty="0"/>
              <a:t>. </a:t>
            </a:r>
            <a:r>
              <a:rPr lang="ru-RU" dirty="0" err="1"/>
              <a:t>Ол</a:t>
            </a:r>
            <a:r>
              <a:rPr lang="ru-RU" dirty="0"/>
              <a:t> пневмококк </a:t>
            </a:r>
            <a:r>
              <a:rPr lang="ru-RU" dirty="0" err="1"/>
              <a:t>бактериясының</a:t>
            </a:r>
            <a:r>
              <a:rPr lang="ru-RU" dirty="0"/>
              <a:t> (</a:t>
            </a:r>
            <a:r>
              <a:rPr lang="en-US" dirty="0"/>
              <a:t>Streptococcus </a:t>
            </a:r>
            <a:r>
              <a:rPr lang="en-US" dirty="0" err="1"/>
              <a:t>pneumon</a:t>
            </a:r>
            <a:r>
              <a:rPr lang="ru-RU" dirty="0"/>
              <a:t>і</a:t>
            </a:r>
            <a:r>
              <a:rPr lang="en-US" dirty="0"/>
              <a:t>ae)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штаммында</a:t>
            </a:r>
            <a:r>
              <a:rPr lang="ru-RU" dirty="0"/>
              <a:t> Трансформация </a:t>
            </a:r>
            <a:r>
              <a:rPr lang="ru-RU" dirty="0" err="1"/>
              <a:t>процесін</a:t>
            </a:r>
            <a:r>
              <a:rPr lang="ru-RU" dirty="0"/>
              <a:t> </a:t>
            </a:r>
            <a:r>
              <a:rPr lang="ru-RU" dirty="0" err="1"/>
              <a:t>зерттеді</a:t>
            </a:r>
            <a:r>
              <a:rPr lang="ru-RU" dirty="0"/>
              <a:t>.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біреуі</a:t>
            </a:r>
            <a:r>
              <a:rPr lang="ru-RU" dirty="0"/>
              <a:t> </a:t>
            </a:r>
            <a:r>
              <a:rPr lang="ru-RU" dirty="0" err="1"/>
              <a:t>вирулентті</a:t>
            </a:r>
            <a:r>
              <a:rPr lang="ru-RU" dirty="0"/>
              <a:t> </a:t>
            </a:r>
            <a:r>
              <a:rPr lang="ru-RU" dirty="0" err="1"/>
              <a:t>қасиеті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полисахаридті</a:t>
            </a:r>
            <a:r>
              <a:rPr lang="ru-RU" dirty="0"/>
              <a:t> </a:t>
            </a:r>
            <a:r>
              <a:rPr lang="ru-RU" dirty="0" err="1"/>
              <a:t>қабықшасы</a:t>
            </a:r>
            <a:r>
              <a:rPr lang="ru-RU" dirty="0"/>
              <a:t> бар </a:t>
            </a:r>
            <a:r>
              <a:rPr lang="ru-RU" dirty="0" err="1"/>
              <a:t>ірі</a:t>
            </a:r>
            <a:r>
              <a:rPr lang="ru-RU" dirty="0"/>
              <a:t> </a:t>
            </a:r>
            <a:r>
              <a:rPr lang="ru-RU" dirty="0" err="1"/>
              <a:t>жасушалардан</a:t>
            </a:r>
            <a:r>
              <a:rPr lang="ru-RU" dirty="0"/>
              <a:t> </a:t>
            </a:r>
            <a:r>
              <a:rPr lang="ru-RU" dirty="0" err="1"/>
              <a:t>тұратын</a:t>
            </a:r>
            <a:r>
              <a:rPr lang="ru-RU" dirty="0"/>
              <a:t> </a:t>
            </a:r>
            <a:r>
              <a:rPr lang="ru-RU" dirty="0" err="1"/>
              <a:t>тегіс</a:t>
            </a:r>
            <a:r>
              <a:rPr lang="ru-RU" dirty="0"/>
              <a:t> </a:t>
            </a:r>
            <a:r>
              <a:rPr lang="ru-RU" dirty="0" err="1"/>
              <a:t>шоғыр</a:t>
            </a:r>
            <a:r>
              <a:rPr lang="ru-RU" dirty="0"/>
              <a:t> (</a:t>
            </a:r>
            <a:r>
              <a:rPr lang="en-US" dirty="0"/>
              <a:t>S-</a:t>
            </a:r>
            <a:r>
              <a:rPr lang="ru-RU" dirty="0"/>
              <a:t>штамм), ал </a:t>
            </a:r>
            <a:r>
              <a:rPr lang="ru-RU" dirty="0" err="1"/>
              <a:t>екіншісі</a:t>
            </a:r>
            <a:r>
              <a:rPr lang="ru-RU" dirty="0"/>
              <a:t> </a:t>
            </a:r>
            <a:r>
              <a:rPr lang="ru-RU" dirty="0" err="1"/>
              <a:t>вирулентті</a:t>
            </a:r>
            <a:r>
              <a:rPr lang="ru-RU" dirty="0"/>
              <a:t> </a:t>
            </a:r>
            <a:r>
              <a:rPr lang="ru-RU" dirty="0" err="1"/>
              <a:t>қасиеті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қабықшасы</a:t>
            </a:r>
            <a:r>
              <a:rPr lang="ru-RU" dirty="0"/>
              <a:t> </a:t>
            </a:r>
            <a:r>
              <a:rPr lang="ru-RU" dirty="0" err="1"/>
              <a:t>болмайтын</a:t>
            </a:r>
            <a:r>
              <a:rPr lang="ru-RU" dirty="0"/>
              <a:t>, </a:t>
            </a:r>
            <a:r>
              <a:rPr lang="ru-RU" dirty="0" err="1"/>
              <a:t>пішіні</a:t>
            </a:r>
            <a:r>
              <a:rPr lang="ru-RU" dirty="0"/>
              <a:t> </a:t>
            </a:r>
            <a:r>
              <a:rPr lang="ru-RU" dirty="0" err="1"/>
              <a:t>кедір-бұдырлы</a:t>
            </a:r>
            <a:r>
              <a:rPr lang="ru-RU" dirty="0"/>
              <a:t> (</a:t>
            </a:r>
            <a:r>
              <a:rPr lang="en-US" dirty="0"/>
              <a:t>R-</a:t>
            </a:r>
            <a:r>
              <a:rPr lang="ru-RU" dirty="0"/>
              <a:t>штамм) </a:t>
            </a:r>
            <a:r>
              <a:rPr lang="ru-RU" dirty="0" err="1"/>
              <a:t>болды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2337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24A49D-F9AB-4A0F-866C-8E213B81E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/>
              <a:t>Жоспар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AE875F-AAE8-4A5C-B1FC-E8794D4F4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/>
              <a:t>Микроорганизмдер генетикасы</a:t>
            </a:r>
          </a:p>
          <a:p>
            <a:r>
              <a:rPr lang="kk-KZ" dirty="0"/>
              <a:t>Мутатциялар </a:t>
            </a:r>
          </a:p>
          <a:p>
            <a:r>
              <a:rPr lang="kk-KZ" dirty="0"/>
              <a:t>Генетикалық рекомбинатция</a:t>
            </a:r>
          </a:p>
          <a:p>
            <a:r>
              <a:rPr lang="kk-KZ" dirty="0"/>
              <a:t>Бактериялық рекомбинатция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9852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23A1FF-EAD6-42EF-B0A1-E4ED934F5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Микроорганизмдердің</a:t>
            </a:r>
            <a:r>
              <a:rPr lang="ru-RU" dirty="0"/>
              <a:t> </a:t>
            </a:r>
            <a:r>
              <a:rPr lang="ru-RU" dirty="0" err="1"/>
              <a:t>генетикасы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BBA599-27BE-46A0-9276-114E3F078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организмдерде</a:t>
            </a:r>
            <a:r>
              <a:rPr lang="ru-RU" dirty="0"/>
              <a:t>,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 </a:t>
            </a:r>
            <a:r>
              <a:rPr lang="ru-RU" dirty="0" err="1"/>
              <a:t>бактериялар</a:t>
            </a:r>
            <a:r>
              <a:rPr lang="ru-RU" dirty="0"/>
              <a:t> мен </a:t>
            </a:r>
            <a:r>
              <a:rPr lang="ru-RU" dirty="0" err="1"/>
              <a:t>вирустарда</a:t>
            </a:r>
            <a:r>
              <a:rPr lang="ru-RU" dirty="0"/>
              <a:t> </a:t>
            </a:r>
            <a:r>
              <a:rPr lang="ru-RU" dirty="0" err="1"/>
              <a:t>генетикалық</a:t>
            </a:r>
            <a:r>
              <a:rPr lang="ru-RU" dirty="0"/>
              <a:t> </a:t>
            </a:r>
            <a:r>
              <a:rPr lang="ru-RU" dirty="0" err="1"/>
              <a:t>қасиеттерді</a:t>
            </a:r>
            <a:r>
              <a:rPr lang="ru-RU" dirty="0"/>
              <a:t> </a:t>
            </a:r>
            <a:r>
              <a:rPr lang="ru-RU" dirty="0" err="1"/>
              <a:t>анықтайтын</a:t>
            </a:r>
            <a:r>
              <a:rPr lang="ru-RU" dirty="0"/>
              <a:t> </a:t>
            </a:r>
            <a:r>
              <a:rPr lang="ru-RU" dirty="0" err="1"/>
              <a:t>тұқымқуалаушылықтың</a:t>
            </a:r>
            <a:r>
              <a:rPr lang="ru-RU" dirty="0"/>
              <a:t> </a:t>
            </a:r>
            <a:r>
              <a:rPr lang="ru-RU" dirty="0" err="1"/>
              <a:t>материалдық</a:t>
            </a:r>
            <a:r>
              <a:rPr lang="ru-RU" dirty="0"/>
              <a:t> </a:t>
            </a:r>
            <a:r>
              <a:rPr lang="ru-RU" dirty="0" err="1"/>
              <a:t>негізі</a:t>
            </a:r>
            <a:r>
              <a:rPr lang="ru-RU" dirty="0"/>
              <a:t> – ДНК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 Тек РНК-</a:t>
            </a:r>
            <a:r>
              <a:rPr lang="ru-RU" dirty="0" err="1"/>
              <a:t>лы</a:t>
            </a:r>
            <a:r>
              <a:rPr lang="ru-RU" dirty="0"/>
              <a:t> </a:t>
            </a:r>
            <a:r>
              <a:rPr lang="ru-RU" dirty="0" err="1"/>
              <a:t>вирустарда</a:t>
            </a:r>
            <a:r>
              <a:rPr lang="ru-RU" dirty="0"/>
              <a:t> </a:t>
            </a:r>
            <a:r>
              <a:rPr lang="ru-RU" dirty="0" err="1"/>
              <a:t>генетикалық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РНК-да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генетиканық</a:t>
            </a:r>
            <a:r>
              <a:rPr lang="ru-RU" dirty="0"/>
              <a:t> </a:t>
            </a:r>
            <a:r>
              <a:rPr lang="ru-RU" dirty="0" err="1"/>
              <a:t>заңдылықтарды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,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модельді</a:t>
            </a:r>
            <a:r>
              <a:rPr lang="ru-RU" dirty="0"/>
              <a:t> </a:t>
            </a:r>
            <a:r>
              <a:rPr lang="ru-RU" dirty="0" err="1"/>
              <a:t>жүйе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, </a:t>
            </a:r>
            <a:r>
              <a:rPr lang="ru-RU" dirty="0" err="1"/>
              <a:t>бактериялар</a:t>
            </a:r>
            <a:r>
              <a:rPr lang="ru-RU" dirty="0"/>
              <a:t> мен </a:t>
            </a:r>
            <a:r>
              <a:rPr lang="ru-RU" dirty="0" err="1"/>
              <a:t>вирустарды</a:t>
            </a:r>
            <a:r>
              <a:rPr lang="ru-RU" dirty="0"/>
              <a:t> </a:t>
            </a:r>
            <a:r>
              <a:rPr lang="ru-RU" dirty="0" err="1"/>
              <a:t>таңдаудың</a:t>
            </a:r>
            <a:r>
              <a:rPr lang="ru-RU" dirty="0"/>
              <a:t> </a:t>
            </a:r>
            <a:r>
              <a:rPr lang="ru-RU" dirty="0" err="1"/>
              <a:t>молекулалық</a:t>
            </a:r>
            <a:r>
              <a:rPr lang="ru-RU" dirty="0"/>
              <a:t> </a:t>
            </a:r>
            <a:r>
              <a:rPr lang="ru-RU" dirty="0" err="1"/>
              <a:t>генетиканың</a:t>
            </a:r>
            <a:r>
              <a:rPr lang="ru-RU" dirty="0"/>
              <a:t> </a:t>
            </a:r>
            <a:r>
              <a:rPr lang="ru-RU" dirty="0" err="1"/>
              <a:t>дамуында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маңызы</a:t>
            </a:r>
            <a:r>
              <a:rPr lang="ru-RU" dirty="0"/>
              <a:t> бар. </a:t>
            </a:r>
            <a:r>
              <a:rPr lang="ru-RU" dirty="0" err="1"/>
              <a:t>Классикалық</a:t>
            </a:r>
            <a:r>
              <a:rPr lang="ru-RU" dirty="0"/>
              <a:t> </a:t>
            </a:r>
            <a:r>
              <a:rPr lang="ru-RU" dirty="0" err="1"/>
              <a:t>нысан</a:t>
            </a:r>
            <a:r>
              <a:rPr lang="ru-RU" dirty="0"/>
              <a:t> дрозофил </a:t>
            </a:r>
            <a:r>
              <a:rPr lang="ru-RU" dirty="0" err="1"/>
              <a:t>шыбынына</a:t>
            </a:r>
            <a:r>
              <a:rPr lang="ru-RU" dirty="0"/>
              <a:t> </a:t>
            </a:r>
            <a:r>
              <a:rPr lang="ru-RU" dirty="0" err="1"/>
              <a:t>қарағанда</a:t>
            </a:r>
            <a:r>
              <a:rPr lang="ru-RU" dirty="0"/>
              <a:t> </a:t>
            </a:r>
            <a:r>
              <a:rPr lang="ru-RU" dirty="0" err="1"/>
              <a:t>аталған</a:t>
            </a:r>
            <a:r>
              <a:rPr lang="ru-RU" dirty="0"/>
              <a:t> </a:t>
            </a:r>
            <a:r>
              <a:rPr lang="ru-RU" dirty="0" err="1"/>
              <a:t>микроорганизмдердің</a:t>
            </a:r>
            <a:r>
              <a:rPr lang="ru-RU" dirty="0"/>
              <a:t> </a:t>
            </a:r>
            <a:r>
              <a:rPr lang="ru-RU" dirty="0" err="1"/>
              <a:t>генетикалық</a:t>
            </a:r>
            <a:r>
              <a:rPr lang="ru-RU" dirty="0"/>
              <a:t> </a:t>
            </a:r>
            <a:r>
              <a:rPr lang="ru-RU" dirty="0" err="1"/>
              <a:t>тәжірибе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</a:t>
            </a:r>
            <a:r>
              <a:rPr lang="ru-RU" dirty="0" err="1"/>
              <a:t>қасиеттері</a:t>
            </a:r>
            <a:r>
              <a:rPr lang="ru-RU" dirty="0"/>
              <a:t> бар. </a:t>
            </a:r>
          </a:p>
        </p:txBody>
      </p:sp>
    </p:spTree>
    <p:extLst>
      <p:ext uri="{BB962C8B-B14F-4D97-AF65-F5344CB8AC3E}">
        <p14:creationId xmlns:p14="http://schemas.microsoft.com/office/powerpoint/2010/main" val="2011044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E5EAA5A-CB6B-49C2-9EA9-67ED4D107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632722"/>
            <a:ext cx="9905999" cy="576807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1. </a:t>
            </a:r>
            <a:r>
              <a:rPr lang="ru-RU" dirty="0" err="1"/>
              <a:t>Гаплоидтылық</a:t>
            </a:r>
            <a:r>
              <a:rPr lang="ru-RU" dirty="0"/>
              <a:t>, </a:t>
            </a:r>
            <a:r>
              <a:rPr lang="ru-RU" dirty="0" err="1"/>
              <a:t>яғни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хромосоманың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, </a:t>
            </a:r>
            <a:r>
              <a:rPr lang="ru-RU" dirty="0" err="1"/>
              <a:t>доминанттылық</a:t>
            </a:r>
            <a:r>
              <a:rPr lang="ru-RU" dirty="0"/>
              <a:t> </a:t>
            </a:r>
            <a:r>
              <a:rPr lang="ru-RU" dirty="0" err="1"/>
              <a:t>көрінісін</a:t>
            </a:r>
            <a:r>
              <a:rPr lang="ru-RU" dirty="0"/>
              <a:t> </a:t>
            </a:r>
            <a:r>
              <a:rPr lang="ru-RU" dirty="0" err="1"/>
              <a:t>болдырмайды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жылдамдықта</a:t>
            </a:r>
            <a:r>
              <a:rPr lang="ru-RU" dirty="0"/>
              <a:t> </a:t>
            </a:r>
            <a:r>
              <a:rPr lang="ru-RU" dirty="0" err="1"/>
              <a:t>көбею</a:t>
            </a:r>
            <a:r>
              <a:rPr lang="ru-RU" dirty="0"/>
              <a:t> – </a:t>
            </a:r>
            <a:r>
              <a:rPr lang="ru-RU" dirty="0" err="1"/>
              <a:t>зертханалық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сағатта</a:t>
            </a:r>
            <a:r>
              <a:rPr lang="ru-RU" dirty="0"/>
              <a:t> </a:t>
            </a:r>
            <a:r>
              <a:rPr lang="ru-RU" dirty="0" err="1"/>
              <a:t>миллиардтаған</a:t>
            </a:r>
            <a:r>
              <a:rPr lang="ru-RU" dirty="0"/>
              <a:t> </a:t>
            </a:r>
            <a:r>
              <a:rPr lang="ru-RU" dirty="0" err="1"/>
              <a:t>популяциялар</a:t>
            </a:r>
            <a:r>
              <a:rPr lang="ru-RU" dirty="0"/>
              <a:t> </a:t>
            </a:r>
            <a:r>
              <a:rPr lang="ru-RU" dirty="0" err="1"/>
              <a:t>алуға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Бактериялар</a:t>
            </a:r>
            <a:r>
              <a:rPr lang="ru-RU" dirty="0"/>
              <a:t> мен </a:t>
            </a:r>
            <a:r>
              <a:rPr lang="ru-RU" dirty="0" err="1"/>
              <a:t>вирустарды</a:t>
            </a:r>
            <a:r>
              <a:rPr lang="ru-RU" dirty="0"/>
              <a:t> </a:t>
            </a:r>
            <a:r>
              <a:rPr lang="ru-RU" dirty="0" err="1"/>
              <a:t>генетикалық</a:t>
            </a:r>
            <a:r>
              <a:rPr lang="ru-RU" dirty="0"/>
              <a:t> </a:t>
            </a:r>
            <a:r>
              <a:rPr lang="ru-RU" dirty="0" err="1"/>
              <a:t>талдау</a:t>
            </a:r>
            <a:r>
              <a:rPr lang="ru-RU" dirty="0"/>
              <a:t> </a:t>
            </a:r>
            <a:r>
              <a:rPr lang="ru-RU" dirty="0" err="1"/>
              <a:t>тәсілдерінің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мүмкіндігі</a:t>
            </a:r>
            <a:r>
              <a:rPr lang="ru-RU" dirty="0"/>
              <a:t> –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мутанттарын</a:t>
            </a:r>
            <a:r>
              <a:rPr lang="ru-RU" dirty="0"/>
              <a:t> </a:t>
            </a:r>
            <a:r>
              <a:rPr lang="ru-RU" dirty="0" err="1"/>
              <a:t>жиілігі</a:t>
            </a:r>
            <a:r>
              <a:rPr lang="ru-RU" dirty="0"/>
              <a:t> 10-9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одан</a:t>
            </a:r>
            <a:r>
              <a:rPr lang="ru-RU" dirty="0"/>
              <a:t> </a:t>
            </a:r>
            <a:r>
              <a:rPr lang="ru-RU" dirty="0" err="1"/>
              <a:t>төмен</a:t>
            </a:r>
            <a:r>
              <a:rPr lang="ru-RU" dirty="0"/>
              <a:t> </a:t>
            </a:r>
            <a:r>
              <a:rPr lang="ru-RU" dirty="0" err="1"/>
              <a:t>деңгейде</a:t>
            </a:r>
            <a:r>
              <a:rPr lang="ru-RU" dirty="0"/>
              <a:t> </a:t>
            </a:r>
            <a:r>
              <a:rPr lang="ru-RU" dirty="0" err="1"/>
              <a:t>анықтауға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. </a:t>
            </a:r>
          </a:p>
          <a:p>
            <a:r>
              <a:rPr lang="ru-RU" dirty="0"/>
              <a:t>4. </a:t>
            </a:r>
            <a:r>
              <a:rPr lang="ru-RU" dirty="0" err="1"/>
              <a:t>Жыныстық</a:t>
            </a:r>
            <a:r>
              <a:rPr lang="ru-RU" dirty="0"/>
              <a:t> дифференциация –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генетиканың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беретін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қабылдау</a:t>
            </a:r>
            <a:r>
              <a:rPr lang="ru-RU" dirty="0"/>
              <a:t> </a:t>
            </a:r>
            <a:r>
              <a:rPr lang="ru-RU" dirty="0" err="1"/>
              <a:t>мүмкіндігі</a:t>
            </a:r>
            <a:r>
              <a:rPr lang="ru-RU" dirty="0"/>
              <a:t> бар </a:t>
            </a:r>
            <a:r>
              <a:rPr lang="ru-RU" dirty="0" err="1"/>
              <a:t>донорлық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реципиенттік</a:t>
            </a:r>
            <a:r>
              <a:rPr lang="ru-RU" dirty="0"/>
              <a:t> бактерия </a:t>
            </a:r>
            <a:r>
              <a:rPr lang="ru-RU" dirty="0" err="1"/>
              <a:t>жасушаларының</a:t>
            </a:r>
            <a:r>
              <a:rPr lang="ru-RU" dirty="0"/>
              <a:t> </a:t>
            </a:r>
            <a:r>
              <a:rPr lang="ru-RU" dirty="0" err="1"/>
              <a:t>болуына</a:t>
            </a:r>
            <a:r>
              <a:rPr lang="ru-RU" dirty="0"/>
              <a:t> </a:t>
            </a:r>
            <a:r>
              <a:rPr lang="ru-RU" dirty="0" err="1"/>
              <a:t>негізделген</a:t>
            </a:r>
            <a:r>
              <a:rPr lang="ru-RU" dirty="0"/>
              <a:t>.</a:t>
            </a:r>
          </a:p>
          <a:p>
            <a:r>
              <a:rPr lang="ru-RU" dirty="0"/>
              <a:t>5. </a:t>
            </a:r>
            <a:r>
              <a:rPr lang="ru-RU" dirty="0" err="1"/>
              <a:t>Бактерияларда</a:t>
            </a:r>
            <a:r>
              <a:rPr lang="ru-RU" dirty="0"/>
              <a:t> ДНК-</a:t>
            </a:r>
            <a:r>
              <a:rPr lang="ru-RU" dirty="0" err="1"/>
              <a:t>ның</a:t>
            </a:r>
            <a:r>
              <a:rPr lang="ru-RU" dirty="0"/>
              <a:t>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фрагменттері</a:t>
            </a:r>
            <a:r>
              <a:rPr lang="ru-RU" dirty="0"/>
              <a:t> – </a:t>
            </a:r>
            <a:r>
              <a:rPr lang="ru-RU" dirty="0" err="1"/>
              <a:t>плазмидалар</a:t>
            </a:r>
            <a:r>
              <a:rPr lang="ru-RU" dirty="0"/>
              <a:t>, </a:t>
            </a:r>
            <a:r>
              <a:rPr lang="ru-RU" dirty="0" err="1"/>
              <a:t>транспозондар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en-US" dirty="0"/>
              <a:t>Is–</a:t>
            </a:r>
            <a:r>
              <a:rPr lang="ru-RU" dirty="0" err="1"/>
              <a:t>тіркесімдер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108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E7734E3-C159-4E7D-A601-0BFBD4F4B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560374"/>
            <a:ext cx="9905999" cy="3541714"/>
          </a:xfrm>
        </p:spPr>
        <p:txBody>
          <a:bodyPr/>
          <a:lstStyle/>
          <a:p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молекулалық</a:t>
            </a:r>
            <a:r>
              <a:rPr lang="ru-RU" dirty="0"/>
              <a:t> </a:t>
            </a:r>
            <a:r>
              <a:rPr lang="ru-RU" dirty="0" err="1"/>
              <a:t>генетиканың</a:t>
            </a:r>
            <a:r>
              <a:rPr lang="ru-RU" dirty="0"/>
              <a:t> </a:t>
            </a:r>
            <a:r>
              <a:rPr lang="ru-RU" dirty="0" err="1"/>
              <a:t>жетістігі</a:t>
            </a:r>
            <a:r>
              <a:rPr lang="ru-RU" dirty="0"/>
              <a:t> </a:t>
            </a:r>
            <a:r>
              <a:rPr lang="ru-RU" dirty="0" err="1"/>
              <a:t>гендік</a:t>
            </a:r>
            <a:r>
              <a:rPr lang="ru-RU" dirty="0"/>
              <a:t> инженерия </a:t>
            </a:r>
            <a:r>
              <a:rPr lang="ru-RU" dirty="0" err="1"/>
              <a:t>тәсілдерінің</a:t>
            </a:r>
            <a:r>
              <a:rPr lang="ru-RU" dirty="0"/>
              <a:t> </a:t>
            </a:r>
            <a:r>
              <a:rPr lang="ru-RU" dirty="0" err="1"/>
              <a:t>жетілуімен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–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прокариоттар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эукариоттарға</a:t>
            </a:r>
            <a:r>
              <a:rPr lang="ru-RU" dirty="0"/>
              <a:t> </a:t>
            </a:r>
            <a:r>
              <a:rPr lang="ru-RU" dirty="0" err="1"/>
              <a:t>тасымалдау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оқшаулау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бұрын</a:t>
            </a:r>
            <a:r>
              <a:rPr lang="ru-RU" dirty="0"/>
              <a:t> </a:t>
            </a:r>
            <a:r>
              <a:rPr lang="ru-RU" dirty="0" err="1"/>
              <a:t>белгісіз</a:t>
            </a:r>
            <a:r>
              <a:rPr lang="ru-RU" dirty="0"/>
              <a:t> </a:t>
            </a:r>
            <a:r>
              <a:rPr lang="ru-RU" dirty="0" err="1"/>
              <a:t>генотиптерді</a:t>
            </a:r>
            <a:r>
              <a:rPr lang="ru-RU" dirty="0"/>
              <a:t>, </a:t>
            </a:r>
            <a:r>
              <a:rPr lang="ru-RU" dirty="0" err="1"/>
              <a:t>әсіресе</a:t>
            </a:r>
            <a:r>
              <a:rPr lang="ru-RU" dirty="0"/>
              <a:t> </a:t>
            </a:r>
            <a:r>
              <a:rPr lang="ru-RU" dirty="0" err="1"/>
              <a:t>бактериялар</a:t>
            </a:r>
            <a:r>
              <a:rPr lang="ru-RU" dirty="0"/>
              <a:t> мен </a:t>
            </a:r>
            <a:r>
              <a:rPr lang="ru-RU" dirty="0" err="1"/>
              <a:t>вирустардың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/>
              <a:t>алуға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биотехнологиялық</a:t>
            </a:r>
            <a:r>
              <a:rPr lang="ru-RU" dirty="0"/>
              <a:t> </a:t>
            </a:r>
            <a:r>
              <a:rPr lang="ru-RU" dirty="0" err="1"/>
              <a:t>әдіспен</a:t>
            </a:r>
            <a:r>
              <a:rPr lang="ru-RU" dirty="0"/>
              <a:t> </a:t>
            </a:r>
            <a:r>
              <a:rPr lang="ru-RU" dirty="0" err="1"/>
              <a:t>вакциналар</a:t>
            </a:r>
            <a:r>
              <a:rPr lang="ru-RU" dirty="0"/>
              <a:t>, </a:t>
            </a:r>
            <a:r>
              <a:rPr lang="ru-RU" dirty="0" err="1"/>
              <a:t>интерферондар</a:t>
            </a:r>
            <a:r>
              <a:rPr lang="ru-RU" dirty="0"/>
              <a:t>, </a:t>
            </a:r>
            <a:r>
              <a:rPr lang="ru-RU" dirty="0" err="1"/>
              <a:t>гормондар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т. б. </a:t>
            </a:r>
            <a:r>
              <a:rPr lang="ru-RU" dirty="0" err="1"/>
              <a:t>биологиялық</a:t>
            </a:r>
            <a:r>
              <a:rPr lang="ru-RU" dirty="0"/>
              <a:t> </a:t>
            </a:r>
            <a:r>
              <a:rPr lang="ru-RU" dirty="0" err="1"/>
              <a:t>белсенді</a:t>
            </a:r>
            <a:r>
              <a:rPr lang="ru-RU" dirty="0"/>
              <a:t> </a:t>
            </a:r>
            <a:r>
              <a:rPr lang="ru-RU" dirty="0" err="1"/>
              <a:t>заттар</a:t>
            </a:r>
            <a:r>
              <a:rPr lang="ru-RU" dirty="0"/>
              <a:t> </a:t>
            </a:r>
            <a:r>
              <a:rPr lang="ru-RU" dirty="0" err="1"/>
              <a:t>өндіруге</a:t>
            </a:r>
            <a:r>
              <a:rPr lang="ru-RU" dirty="0"/>
              <a:t> </a:t>
            </a:r>
            <a:r>
              <a:rPr lang="ru-RU" dirty="0" err="1"/>
              <a:t>негіз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2702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FD6723-13AA-45B8-8B97-062C50393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/>
              <a:t>Мутациялар</a:t>
            </a:r>
            <a:br>
              <a:rPr lang="kk-KZ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0470BE-F4B8-46F8-A2CA-85398C846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Мутация[1] (</a:t>
            </a:r>
            <a:r>
              <a:rPr lang="ru-RU" dirty="0" err="1"/>
              <a:t>латын</a:t>
            </a:r>
            <a:r>
              <a:rPr lang="ru-RU" dirty="0"/>
              <a:t> </a:t>
            </a:r>
            <a:r>
              <a:rPr lang="ru-RU" dirty="0" err="1"/>
              <a:t>тілінде</a:t>
            </a:r>
            <a:r>
              <a:rPr lang="ru-RU" dirty="0"/>
              <a:t> </a:t>
            </a:r>
            <a:r>
              <a:rPr lang="en-US" dirty="0" err="1"/>
              <a:t>mutat</a:t>
            </a:r>
            <a:r>
              <a:rPr lang="ru-RU" dirty="0"/>
              <a:t>і</a:t>
            </a:r>
            <a:r>
              <a:rPr lang="en-US" dirty="0"/>
              <a:t>o – </a:t>
            </a:r>
            <a:r>
              <a:rPr lang="ru-RU" dirty="0" err="1"/>
              <a:t>өзгеру</a:t>
            </a:r>
            <a:r>
              <a:rPr lang="ru-RU" dirty="0"/>
              <a:t>) – </a:t>
            </a:r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err="1"/>
              <a:t>кенеттен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қолдан</a:t>
            </a:r>
            <a:r>
              <a:rPr lang="ru-RU" dirty="0"/>
              <a:t> </a:t>
            </a:r>
            <a:r>
              <a:rPr lang="ru-RU" dirty="0" err="1"/>
              <a:t>жасалатын</a:t>
            </a:r>
            <a:r>
              <a:rPr lang="ru-RU" dirty="0"/>
              <a:t> </a:t>
            </a:r>
            <a:r>
              <a:rPr lang="ru-RU" dirty="0" err="1"/>
              <a:t>генетикалық</a:t>
            </a:r>
            <a:r>
              <a:rPr lang="ru-RU" dirty="0"/>
              <a:t> </a:t>
            </a:r>
            <a:r>
              <a:rPr lang="ru-RU" dirty="0" err="1"/>
              <a:t>материалдың</a:t>
            </a:r>
            <a:r>
              <a:rPr lang="ru-RU" dirty="0"/>
              <a:t> </a:t>
            </a:r>
            <a:r>
              <a:rPr lang="ru-RU" dirty="0" err="1"/>
              <a:t>өзгеруі</a:t>
            </a:r>
            <a:r>
              <a:rPr lang="ru-RU" dirty="0"/>
              <a:t>. </a:t>
            </a:r>
            <a:r>
              <a:rPr lang="ru-RU" dirty="0" err="1"/>
              <a:t>Соның</a:t>
            </a:r>
            <a:r>
              <a:rPr lang="ru-RU" dirty="0"/>
              <a:t> </a:t>
            </a:r>
            <a:r>
              <a:rPr lang="ru-RU" dirty="0" err="1"/>
              <a:t>нәтижесінде</a:t>
            </a:r>
            <a:r>
              <a:rPr lang="ru-RU" dirty="0"/>
              <a:t> </a:t>
            </a:r>
            <a:r>
              <a:rPr lang="ru-RU" dirty="0" err="1"/>
              <a:t>ағзаның</a:t>
            </a:r>
            <a:r>
              <a:rPr lang="ru-RU" dirty="0"/>
              <a:t> </a:t>
            </a:r>
            <a:r>
              <a:rPr lang="ru-RU" dirty="0" err="1"/>
              <a:t>белгілері</a:t>
            </a:r>
            <a:r>
              <a:rPr lang="ru-RU" dirty="0"/>
              <a:t> мен </a:t>
            </a:r>
            <a:r>
              <a:rPr lang="ru-RU" dirty="0" err="1"/>
              <a:t>қасиеттері</a:t>
            </a:r>
            <a:r>
              <a:rPr lang="ru-RU" dirty="0"/>
              <a:t> </a:t>
            </a:r>
            <a:r>
              <a:rPr lang="ru-RU" dirty="0" err="1"/>
              <a:t>тұқым</a:t>
            </a:r>
            <a:r>
              <a:rPr lang="ru-RU" dirty="0"/>
              <a:t> </a:t>
            </a:r>
            <a:r>
              <a:rPr lang="ru-RU" dirty="0" err="1"/>
              <a:t>қуалайтын</a:t>
            </a:r>
            <a:r>
              <a:rPr lang="ru-RU" dirty="0"/>
              <a:t> </a:t>
            </a:r>
            <a:r>
              <a:rPr lang="ru-RU" dirty="0" err="1"/>
              <a:t>өзгергіштікке</a:t>
            </a:r>
            <a:r>
              <a:rPr lang="ru-RU" dirty="0"/>
              <a:t> </a:t>
            </a:r>
            <a:r>
              <a:rPr lang="ru-RU" dirty="0" err="1"/>
              <a:t>ұшырайды</a:t>
            </a:r>
            <a:r>
              <a:rPr lang="ru-RU" dirty="0"/>
              <a:t>. </a:t>
            </a:r>
            <a:r>
              <a:rPr lang="ru-RU" dirty="0" err="1"/>
              <a:t>Ғылымға</a:t>
            </a:r>
            <a:r>
              <a:rPr lang="ru-RU" dirty="0"/>
              <a:t> мутация </a:t>
            </a:r>
            <a:r>
              <a:rPr lang="ru-RU" dirty="0" err="1"/>
              <a:t>терминін</a:t>
            </a:r>
            <a:r>
              <a:rPr lang="ru-RU" dirty="0"/>
              <a:t> 1901 ж. </a:t>
            </a:r>
            <a:r>
              <a:rPr lang="ru-RU" dirty="0" err="1"/>
              <a:t>голланд</a:t>
            </a:r>
            <a:r>
              <a:rPr lang="ru-RU" dirty="0"/>
              <a:t> </a:t>
            </a:r>
            <a:r>
              <a:rPr lang="ru-RU" dirty="0" err="1"/>
              <a:t>ғалымы</a:t>
            </a:r>
            <a:r>
              <a:rPr lang="ru-RU" dirty="0"/>
              <a:t> Х. де Фриз (1848 – 1935) </a:t>
            </a:r>
            <a:r>
              <a:rPr lang="ru-RU" dirty="0" err="1"/>
              <a:t>енгізді</a:t>
            </a:r>
            <a:r>
              <a:rPr lang="ru-RU" dirty="0"/>
              <a:t>. </a:t>
            </a:r>
            <a:r>
              <a:rPr lang="ru-RU" dirty="0" err="1"/>
              <a:t>Генетикалық</a:t>
            </a:r>
            <a:r>
              <a:rPr lang="ru-RU" dirty="0"/>
              <a:t> </a:t>
            </a:r>
            <a:r>
              <a:rPr lang="ru-RU" dirty="0" err="1"/>
              <a:t>аппараттың</a:t>
            </a:r>
            <a:r>
              <a:rPr lang="ru-RU" dirty="0"/>
              <a:t> </a:t>
            </a:r>
            <a:r>
              <a:rPr lang="ru-RU" dirty="0" err="1"/>
              <a:t>өзгеруіне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мутацияның</a:t>
            </a:r>
            <a:r>
              <a:rPr lang="ru-RU" dirty="0"/>
              <a:t>: </a:t>
            </a:r>
            <a:r>
              <a:rPr lang="ru-RU" dirty="0" err="1"/>
              <a:t>геномдық</a:t>
            </a:r>
            <a:r>
              <a:rPr lang="ru-RU" dirty="0"/>
              <a:t>, </a:t>
            </a:r>
            <a:r>
              <a:rPr lang="ru-RU" dirty="0" err="1"/>
              <a:t>хромосомалық</a:t>
            </a:r>
            <a:r>
              <a:rPr lang="ru-RU" dirty="0"/>
              <a:t>, </a:t>
            </a:r>
            <a:r>
              <a:rPr lang="ru-RU" dirty="0" err="1"/>
              <a:t>гендік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нүктелік</a:t>
            </a:r>
            <a:r>
              <a:rPr lang="ru-RU" dirty="0"/>
              <a:t>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түрлері</a:t>
            </a:r>
            <a:r>
              <a:rPr lang="ru-RU" dirty="0"/>
              <a:t> бар.</a:t>
            </a:r>
          </a:p>
        </p:txBody>
      </p:sp>
    </p:spTree>
    <p:extLst>
      <p:ext uri="{BB962C8B-B14F-4D97-AF65-F5344CB8AC3E}">
        <p14:creationId xmlns:p14="http://schemas.microsoft.com/office/powerpoint/2010/main" val="2433756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243BF4D-9D80-4CBF-BE17-3C0F3DD91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596348"/>
            <a:ext cx="9905999" cy="5830956"/>
          </a:xfrm>
        </p:spPr>
        <p:txBody>
          <a:bodyPr>
            <a:normAutofit fontScale="92500"/>
          </a:bodyPr>
          <a:lstStyle/>
          <a:p>
            <a:r>
              <a:rPr lang="ru-RU" dirty="0"/>
              <a:t>'Мутация (</a:t>
            </a:r>
            <a:r>
              <a:rPr lang="en-US" dirty="0"/>
              <a:t>mutation) — </a:t>
            </a:r>
            <a:r>
              <a:rPr lang="ru-RU" dirty="0" err="1"/>
              <a:t>жасушаның</a:t>
            </a:r>
            <a:r>
              <a:rPr lang="ru-RU" dirty="0"/>
              <a:t> </a:t>
            </a:r>
            <a:r>
              <a:rPr lang="ru-RU" dirty="0" err="1"/>
              <a:t>генетикалық</a:t>
            </a:r>
            <a:r>
              <a:rPr lang="ru-RU" dirty="0"/>
              <a:t> </a:t>
            </a:r>
            <a:r>
              <a:rPr lang="ru-RU" dirty="0" err="1"/>
              <a:t>материалының</a:t>
            </a:r>
            <a:r>
              <a:rPr lang="ru-RU" dirty="0"/>
              <a:t> </a:t>
            </a:r>
            <a:r>
              <a:rPr lang="ru-RU" dirty="0" err="1"/>
              <a:t>өзгеруі</a:t>
            </a:r>
            <a:r>
              <a:rPr lang="ru-RU" dirty="0"/>
              <a:t>,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кейінгі</a:t>
            </a:r>
            <a:r>
              <a:rPr lang="ru-RU" dirty="0"/>
              <a:t> </a:t>
            </a:r>
            <a:r>
              <a:rPr lang="ru-RU" dirty="0" err="1"/>
              <a:t>ұрпаққа</a:t>
            </a:r>
            <a:r>
              <a:rPr lang="ru-RU" dirty="0"/>
              <a:t> да </a:t>
            </a:r>
            <a:r>
              <a:rPr lang="ru-RU" dirty="0" err="1"/>
              <a:t>беріледі</a:t>
            </a:r>
            <a:r>
              <a:rPr lang="ru-RU" dirty="0"/>
              <a:t>.</a:t>
            </a:r>
          </a:p>
          <a:p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тосыннан</a:t>
            </a:r>
            <a:r>
              <a:rPr lang="ru-RU" dirty="0"/>
              <a:t>, </a:t>
            </a:r>
            <a:r>
              <a:rPr lang="ru-RU" dirty="0" err="1"/>
              <a:t>кейде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факторлардың</a:t>
            </a:r>
            <a:r>
              <a:rPr lang="ru-RU" dirty="0"/>
              <a:t> </a:t>
            </a:r>
            <a:r>
              <a:rPr lang="ru-RU" dirty="0" err="1"/>
              <a:t>әсерінен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 (</a:t>
            </a:r>
            <a:r>
              <a:rPr lang="ru-RU" dirty="0" err="1"/>
              <a:t>қараң</a:t>
            </a:r>
            <a:r>
              <a:rPr lang="ru-RU" dirty="0"/>
              <a:t>. </a:t>
            </a:r>
            <a:r>
              <a:rPr lang="ru-RU" dirty="0" err="1"/>
              <a:t>Мутагендер</a:t>
            </a:r>
            <a:r>
              <a:rPr lang="ru-RU" dirty="0"/>
              <a:t>). </a:t>
            </a:r>
            <a:r>
              <a:rPr lang="ru-RU" dirty="0" err="1"/>
              <a:t>Генетикалық</a:t>
            </a:r>
            <a:r>
              <a:rPr lang="ru-RU" dirty="0"/>
              <a:t> </a:t>
            </a:r>
            <a:r>
              <a:rPr lang="ru-RU" dirty="0" err="1"/>
              <a:t>кодты</a:t>
            </a:r>
            <a:r>
              <a:rPr lang="ru-RU" dirty="0"/>
              <a:t> </a:t>
            </a:r>
            <a:r>
              <a:rPr lang="ru-RU" dirty="0" err="1"/>
              <a:t>анықтайтын</a:t>
            </a:r>
            <a:r>
              <a:rPr lang="ru-RU" dirty="0"/>
              <a:t> </a:t>
            </a:r>
            <a:r>
              <a:rPr lang="ru-RU" dirty="0" err="1"/>
              <a:t>жүйедегі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азоттық</a:t>
            </a:r>
            <a:r>
              <a:rPr lang="ru-RU" dirty="0"/>
              <a:t> </a:t>
            </a:r>
            <a:r>
              <a:rPr lang="ru-RU" dirty="0" err="1"/>
              <a:t>негіздің</a:t>
            </a:r>
            <a:r>
              <a:rPr lang="ru-RU" dirty="0"/>
              <a:t> </a:t>
            </a:r>
            <a:r>
              <a:rPr lang="ru-RU" dirty="0" err="1"/>
              <a:t>орнын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біреу</a:t>
            </a:r>
            <a:r>
              <a:rPr lang="ru-RU" dirty="0"/>
              <a:t> </a:t>
            </a:r>
            <a:r>
              <a:rPr lang="ru-RU" dirty="0" err="1"/>
              <a:t>алмастырса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одан</a:t>
            </a:r>
            <a:r>
              <a:rPr lang="ru-RU" dirty="0"/>
              <a:t> да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негіздер</a:t>
            </a:r>
            <a:r>
              <a:rPr lang="ru-RU" dirty="0"/>
              <a:t> </a:t>
            </a:r>
            <a:r>
              <a:rPr lang="ru-RU" dirty="0" err="1"/>
              <a:t>генге</a:t>
            </a:r>
            <a:r>
              <a:rPr lang="ru-RU" dirty="0"/>
              <a:t> </a:t>
            </a:r>
            <a:r>
              <a:rPr lang="ru-RU" dirty="0" err="1"/>
              <a:t>енгенде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геннен</a:t>
            </a:r>
            <a:r>
              <a:rPr lang="ru-RU" dirty="0"/>
              <a:t> </a:t>
            </a:r>
            <a:r>
              <a:rPr lang="ru-RU" dirty="0" err="1"/>
              <a:t>жоғалғанда</a:t>
            </a:r>
            <a:r>
              <a:rPr lang="ru-RU" dirty="0"/>
              <a:t> </a:t>
            </a:r>
            <a:r>
              <a:rPr lang="ru-RU" dirty="0" err="1"/>
              <a:t>гендік</a:t>
            </a:r>
            <a:r>
              <a:rPr lang="ru-RU" dirty="0"/>
              <a:t> мутация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Мутациялардың</a:t>
            </a:r>
            <a:r>
              <a:rPr lang="ru-RU" dirty="0"/>
              <a:t> </a:t>
            </a:r>
            <a:r>
              <a:rPr lang="ru-RU" dirty="0" err="1"/>
              <a:t>көбі</a:t>
            </a:r>
            <a:r>
              <a:rPr lang="ru-RU" dirty="0"/>
              <a:t> </a:t>
            </a:r>
            <a:r>
              <a:rPr lang="ru-RU" dirty="0" err="1"/>
              <a:t>зиянсыз</a:t>
            </a:r>
            <a:r>
              <a:rPr lang="ru-RU" dirty="0"/>
              <a:t>;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үнемі</a:t>
            </a:r>
            <a:r>
              <a:rPr lang="ru-RU" dirty="0"/>
              <a:t> </a:t>
            </a:r>
            <a:r>
              <a:rPr lang="ru-RU" dirty="0" err="1"/>
              <a:t>қалыпты</a:t>
            </a:r>
            <a:r>
              <a:rPr lang="ru-RU" dirty="0"/>
              <a:t> </a:t>
            </a:r>
            <a:r>
              <a:rPr lang="ru-RU" dirty="0" err="1"/>
              <a:t>доминанттық</a:t>
            </a:r>
            <a:r>
              <a:rPr lang="ru-RU" dirty="0"/>
              <a:t> ген (</a:t>
            </a:r>
            <a:r>
              <a:rPr lang="ru-RU" dirty="0" err="1"/>
              <a:t>қараң</a:t>
            </a:r>
            <a:r>
              <a:rPr lang="ru-RU" dirty="0"/>
              <a:t>. </a:t>
            </a:r>
            <a:r>
              <a:rPr lang="ru-RU" dirty="0" err="1"/>
              <a:t>Доминанттық</a:t>
            </a:r>
            <a:r>
              <a:rPr lang="ru-RU" dirty="0"/>
              <a:t>) </a:t>
            </a:r>
            <a:r>
              <a:rPr lang="ru-RU" dirty="0" err="1"/>
              <a:t>жауып</a:t>
            </a:r>
            <a:r>
              <a:rPr lang="ru-RU" dirty="0"/>
              <a:t> </a:t>
            </a:r>
            <a:r>
              <a:rPr lang="ru-RU" dirty="0" err="1"/>
              <a:t>тұрады</a:t>
            </a:r>
            <a:r>
              <a:rPr lang="ru-RU" dirty="0"/>
              <a:t>.</a:t>
            </a:r>
          </a:p>
          <a:p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мутациялар</a:t>
            </a:r>
            <a:r>
              <a:rPr lang="ru-RU" dirty="0"/>
              <a:t> </a:t>
            </a:r>
            <a:r>
              <a:rPr lang="ru-RU" dirty="0" err="1"/>
              <a:t>айтарлықтай</a:t>
            </a:r>
            <a:r>
              <a:rPr lang="ru-RU" dirty="0"/>
              <a:t> </a:t>
            </a:r>
            <a:r>
              <a:rPr lang="ru-RU" dirty="0" err="1"/>
              <a:t>салдар</a:t>
            </a:r>
            <a:r>
              <a:rPr lang="ru-RU" dirty="0"/>
              <a:t> </a:t>
            </a:r>
            <a:r>
              <a:rPr lang="ru-RU" dirty="0" err="1"/>
              <a:t>туғызады</a:t>
            </a:r>
            <a:r>
              <a:rPr lang="ru-RU" dirty="0"/>
              <a:t>; 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ru-RU" dirty="0" err="1"/>
              <a:t>ата-анасының</a:t>
            </a:r>
            <a:r>
              <a:rPr lang="ru-RU" dirty="0"/>
              <a:t> </a:t>
            </a:r>
            <a:r>
              <a:rPr lang="ru-RU" dirty="0" err="1"/>
              <a:t>екеуінен</a:t>
            </a:r>
            <a:r>
              <a:rPr lang="ru-RU" dirty="0"/>
              <a:t> де </a:t>
            </a:r>
            <a:r>
              <a:rPr lang="ru-RU" dirty="0" err="1"/>
              <a:t>тұқым</a:t>
            </a:r>
            <a:r>
              <a:rPr lang="ru-RU" dirty="0"/>
              <a:t> </a:t>
            </a:r>
            <a:r>
              <a:rPr lang="ru-RU" dirty="0" err="1"/>
              <a:t>қуалақшылықпен</a:t>
            </a:r>
            <a:r>
              <a:rPr lang="ru-RU" dirty="0"/>
              <a:t> </a:t>
            </a:r>
            <a:r>
              <a:rPr lang="ru-RU" dirty="0" err="1"/>
              <a:t>берілген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мутация </a:t>
            </a:r>
            <a:r>
              <a:rPr lang="ru-RU" dirty="0" err="1"/>
              <a:t>Орақ-жасушалы</a:t>
            </a:r>
            <a:r>
              <a:rPr lang="ru-RU" dirty="0"/>
              <a:t> </a:t>
            </a:r>
            <a:r>
              <a:rPr lang="ru-RU" dirty="0" err="1"/>
              <a:t>анемияның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болуына</a:t>
            </a:r>
            <a:r>
              <a:rPr lang="ru-RU" dirty="0"/>
              <a:t> </a:t>
            </a:r>
            <a:r>
              <a:rPr lang="ru-RU" dirty="0" err="1"/>
              <a:t>әкеп</a:t>
            </a:r>
            <a:r>
              <a:rPr lang="ru-RU" dirty="0"/>
              <a:t> </a:t>
            </a:r>
            <a:r>
              <a:rPr lang="ru-RU" dirty="0" err="1"/>
              <a:t>соғады</a:t>
            </a:r>
            <a:r>
              <a:rPr lang="ru-RU" dirty="0"/>
              <a:t>. </a:t>
            </a:r>
            <a:r>
              <a:rPr lang="ru-RU" dirty="0" err="1"/>
              <a:t>Ұрпаққа</a:t>
            </a:r>
            <a:r>
              <a:rPr lang="ru-RU" dirty="0"/>
              <a:t> </a:t>
            </a:r>
            <a:r>
              <a:rPr lang="ru-RU" dirty="0" err="1"/>
              <a:t>жыныстық</a:t>
            </a:r>
            <a:r>
              <a:rPr lang="ru-RU" dirty="0"/>
              <a:t> </a:t>
            </a:r>
            <a:r>
              <a:rPr lang="ru-RU" dirty="0" err="1"/>
              <a:t>жасушаларда</a:t>
            </a:r>
            <a:r>
              <a:rPr lang="ru-RU" dirty="0"/>
              <a:t> (</a:t>
            </a:r>
            <a:r>
              <a:rPr lang="ru-RU" dirty="0" err="1"/>
              <a:t>аналық</a:t>
            </a:r>
            <a:r>
              <a:rPr lang="ru-RU" dirty="0"/>
              <a:t> </a:t>
            </a:r>
            <a:r>
              <a:rPr lang="ru-RU" dirty="0" err="1"/>
              <a:t>жасушасы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аталық</a:t>
            </a:r>
            <a:r>
              <a:rPr lang="ru-RU" dirty="0"/>
              <a:t> </a:t>
            </a:r>
            <a:r>
              <a:rPr lang="ru-RU" dirty="0" err="1"/>
              <a:t>ұрық</a:t>
            </a:r>
            <a:r>
              <a:rPr lang="ru-RU" dirty="0"/>
              <a:t>)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мутациялар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беріледі</a:t>
            </a:r>
            <a:r>
              <a:rPr lang="ru-RU" dirty="0"/>
              <a:t>. </a:t>
            </a:r>
            <a:r>
              <a:rPr lang="ru-RU" dirty="0" err="1"/>
              <a:t>Әдетте</a:t>
            </a:r>
            <a:r>
              <a:rPr lang="ru-RU" dirty="0"/>
              <a:t>, </a:t>
            </a:r>
            <a:r>
              <a:rPr lang="ru-RU" dirty="0" err="1"/>
              <a:t>бұндай</a:t>
            </a:r>
            <a:r>
              <a:rPr lang="ru-RU" dirty="0"/>
              <a:t> </a:t>
            </a:r>
            <a:r>
              <a:rPr lang="ru-RU" dirty="0" err="1"/>
              <a:t>мутациялар</a:t>
            </a:r>
            <a:r>
              <a:rPr lang="ru-RU" dirty="0"/>
              <a:t> </a:t>
            </a:r>
            <a:r>
              <a:rPr lang="ru-RU" dirty="0" err="1"/>
              <a:t>ағзаға</a:t>
            </a:r>
            <a:r>
              <a:rPr lang="ru-RU" dirty="0"/>
              <a:t> </a:t>
            </a:r>
            <a:r>
              <a:rPr lang="ru-RU" dirty="0" err="1"/>
              <a:t>қауіпті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3679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0C8005-541C-4D2D-8EA3-7F75E4BD0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Геномдық</a:t>
            </a:r>
            <a:r>
              <a:rPr lang="ru-RU" dirty="0"/>
              <a:t> мутация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715049-C2F4-448E-87EC-2178E72EF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Геномдық</a:t>
            </a:r>
            <a:r>
              <a:rPr lang="ru-RU" dirty="0"/>
              <a:t> мутация – </a:t>
            </a:r>
            <a:r>
              <a:rPr lang="ru-RU" dirty="0" err="1"/>
              <a:t>клеткадағы</a:t>
            </a:r>
            <a:r>
              <a:rPr lang="ru-RU" dirty="0"/>
              <a:t> </a:t>
            </a:r>
            <a:r>
              <a:rPr lang="ru-RU" dirty="0" err="1"/>
              <a:t>хромосомалар</a:t>
            </a:r>
            <a:r>
              <a:rPr lang="ru-RU" dirty="0"/>
              <a:t> </a:t>
            </a:r>
            <a:r>
              <a:rPr lang="ru-RU" dirty="0" err="1"/>
              <a:t>санының</a:t>
            </a:r>
            <a:r>
              <a:rPr lang="ru-RU" dirty="0"/>
              <a:t> </a:t>
            </a:r>
            <a:r>
              <a:rPr lang="ru-RU" dirty="0" err="1"/>
              <a:t>өзгеруі</a:t>
            </a:r>
            <a:r>
              <a:rPr lang="ru-RU" dirty="0"/>
              <a:t>.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 бар: </a:t>
            </a:r>
          </a:p>
          <a:p>
            <a:r>
              <a:rPr lang="ru-RU" dirty="0"/>
              <a:t>1) полиплоидия – хромосома </a:t>
            </a:r>
            <a:r>
              <a:rPr lang="ru-RU" dirty="0" err="1"/>
              <a:t>жиынтығының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еселеніп</a:t>
            </a:r>
            <a:r>
              <a:rPr lang="ru-RU" dirty="0"/>
              <a:t> </a:t>
            </a:r>
            <a:r>
              <a:rPr lang="ru-RU" dirty="0" err="1"/>
              <a:t>өсуі</a:t>
            </a:r>
            <a:r>
              <a:rPr lang="ru-RU" dirty="0"/>
              <a:t>; </a:t>
            </a:r>
          </a:p>
          <a:p>
            <a:r>
              <a:rPr lang="ru-RU" dirty="0"/>
              <a:t>2) анеуплоидия – хромосома </a:t>
            </a:r>
            <a:r>
              <a:rPr lang="ru-RU" dirty="0" err="1"/>
              <a:t>жиынтығының</a:t>
            </a:r>
            <a:r>
              <a:rPr lang="ru-RU" dirty="0"/>
              <a:t> </a:t>
            </a:r>
            <a:r>
              <a:rPr lang="ru-RU" dirty="0" err="1"/>
              <a:t>еселенбей</a:t>
            </a:r>
            <a:r>
              <a:rPr lang="ru-RU" dirty="0"/>
              <a:t> </a:t>
            </a:r>
            <a:r>
              <a:rPr lang="ru-RU" dirty="0" err="1"/>
              <a:t>өсуі</a:t>
            </a:r>
            <a:r>
              <a:rPr lang="ru-RU" dirty="0"/>
              <a:t>; </a:t>
            </a:r>
          </a:p>
          <a:p>
            <a:r>
              <a:rPr lang="ru-RU" dirty="0"/>
              <a:t>3) </a:t>
            </a:r>
            <a:r>
              <a:rPr lang="ru-RU" dirty="0" err="1"/>
              <a:t>гаплоидия</a:t>
            </a:r>
            <a:r>
              <a:rPr lang="ru-RU" dirty="0"/>
              <a:t> – </a:t>
            </a:r>
            <a:r>
              <a:rPr lang="ru-RU" dirty="0" err="1"/>
              <a:t>диплоидты</a:t>
            </a:r>
            <a:r>
              <a:rPr lang="ru-RU" dirty="0"/>
              <a:t> (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еселенген</a:t>
            </a:r>
            <a:r>
              <a:rPr lang="ru-RU" dirty="0"/>
              <a:t>) хромосома </a:t>
            </a:r>
            <a:r>
              <a:rPr lang="ru-RU" dirty="0" err="1"/>
              <a:t>жиынтығының</a:t>
            </a:r>
            <a:r>
              <a:rPr lang="ru-RU" dirty="0"/>
              <a:t> </a:t>
            </a:r>
            <a:r>
              <a:rPr lang="ru-RU" dirty="0" err="1"/>
              <a:t>кемуі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5897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EA0A6A-EAA7-4349-BA1B-79E0EE56F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Хромосомалық</a:t>
            </a:r>
            <a:r>
              <a:rPr lang="ru-RU" dirty="0"/>
              <a:t> мутация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A48C9C-F13C-4E53-A28B-19D4620D3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Хромосомалық</a:t>
            </a:r>
            <a:r>
              <a:rPr lang="ru-RU" dirty="0"/>
              <a:t> мутация – микроскоп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көрінетін</a:t>
            </a:r>
            <a:r>
              <a:rPr lang="ru-RU" dirty="0"/>
              <a:t> хромосома </a:t>
            </a:r>
            <a:r>
              <a:rPr lang="ru-RU" dirty="0" err="1"/>
              <a:t>құрылымындағы</a:t>
            </a:r>
            <a:r>
              <a:rPr lang="ru-RU" dirty="0"/>
              <a:t> </a:t>
            </a:r>
            <a:r>
              <a:rPr lang="ru-RU" dirty="0" err="1"/>
              <a:t>өзгеріс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өзгеріс</a:t>
            </a:r>
            <a:r>
              <a:rPr lang="ru-RU" dirty="0"/>
              <a:t> </a:t>
            </a:r>
            <a:r>
              <a:rPr lang="ru-RU" dirty="0" err="1"/>
              <a:t>хромосоманың</a:t>
            </a:r>
            <a:r>
              <a:rPr lang="ru-RU" dirty="0"/>
              <a:t> </a:t>
            </a:r>
            <a:r>
              <a:rPr lang="ru-RU" dirty="0" err="1"/>
              <a:t>кей</a:t>
            </a:r>
            <a:r>
              <a:rPr lang="ru-RU" dirty="0"/>
              <a:t> </a:t>
            </a:r>
            <a:r>
              <a:rPr lang="ru-RU" dirty="0" err="1"/>
              <a:t>бөлімінің</a:t>
            </a:r>
            <a:r>
              <a:rPr lang="ru-RU" dirty="0"/>
              <a:t> </a:t>
            </a:r>
            <a:r>
              <a:rPr lang="ru-RU" dirty="0" err="1"/>
              <a:t>үзіліп</a:t>
            </a:r>
            <a:r>
              <a:rPr lang="ru-RU" dirty="0"/>
              <a:t> </a:t>
            </a:r>
            <a:r>
              <a:rPr lang="ru-RU" dirty="0" err="1"/>
              <a:t>қалуына</a:t>
            </a:r>
            <a:r>
              <a:rPr lang="ru-RU" dirty="0"/>
              <a:t> (</a:t>
            </a:r>
            <a:r>
              <a:rPr lang="ru-RU" dirty="0" err="1"/>
              <a:t>делеция</a:t>
            </a:r>
            <a:r>
              <a:rPr lang="ru-RU" dirty="0"/>
              <a:t>), </a:t>
            </a:r>
            <a:r>
              <a:rPr lang="ru-RU" dirty="0" err="1"/>
              <a:t>қосарланып</a:t>
            </a:r>
            <a:r>
              <a:rPr lang="ru-RU" dirty="0"/>
              <a:t> </a:t>
            </a:r>
            <a:r>
              <a:rPr lang="ru-RU" dirty="0" err="1"/>
              <a:t>кетуіне</a:t>
            </a:r>
            <a:r>
              <a:rPr lang="ru-RU" dirty="0"/>
              <a:t> (дупликация)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бөліміне</a:t>
            </a:r>
            <a:r>
              <a:rPr lang="ru-RU" dirty="0"/>
              <a:t> </a:t>
            </a:r>
            <a:r>
              <a:rPr lang="ru-RU" dirty="0" err="1"/>
              <a:t>ауысуына</a:t>
            </a:r>
            <a:r>
              <a:rPr lang="ru-RU" dirty="0"/>
              <a:t> (транслокация) </a:t>
            </a:r>
            <a:r>
              <a:rPr lang="ru-RU" dirty="0" err="1"/>
              <a:t>байланысты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24252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149</TotalTime>
  <Words>1171</Words>
  <Application>Microsoft Office PowerPoint</Application>
  <PresentationFormat>Широкоэкранный</PresentationFormat>
  <Paragraphs>46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Arial</vt:lpstr>
      <vt:lpstr>Tw Cen MT</vt:lpstr>
      <vt:lpstr>Контур</vt:lpstr>
      <vt:lpstr>Микроорганизмдер генетикасы.мУТАЦИЯЛАР.Бактериялар мен вирустардың рекомбинациялары.</vt:lpstr>
      <vt:lpstr>Жоспар</vt:lpstr>
      <vt:lpstr>Микроорганизмдердің генетикасы</vt:lpstr>
      <vt:lpstr>Презентация PowerPoint</vt:lpstr>
      <vt:lpstr>Презентация PowerPoint</vt:lpstr>
      <vt:lpstr>Мутациялар </vt:lpstr>
      <vt:lpstr>Презентация PowerPoint</vt:lpstr>
      <vt:lpstr>Геномдық мутация</vt:lpstr>
      <vt:lpstr>Хромосомалық мутация</vt:lpstr>
      <vt:lpstr>Гендік мутация</vt:lpstr>
      <vt:lpstr>Презентация PowerPoint</vt:lpstr>
      <vt:lpstr>Генетикалық рекомбинация</vt:lpstr>
      <vt:lpstr>Бактериялық рекомбинатция</vt:lpstr>
      <vt:lpstr>Конъюгация </vt:lpstr>
      <vt:lpstr>ТРАНСДУКЦИЯ</vt:lpstr>
      <vt:lpstr>Трансформация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Диас Суюнбай</cp:lastModifiedBy>
  <cp:revision>11</cp:revision>
  <dcterms:created xsi:type="dcterms:W3CDTF">2017-12-14T12:05:14Z</dcterms:created>
  <dcterms:modified xsi:type="dcterms:W3CDTF">2026-01-09T17:44:41Z</dcterms:modified>
</cp:coreProperties>
</file>